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8" r:id="rId2"/>
    <p:sldId id="350" r:id="rId3"/>
    <p:sldId id="342" r:id="rId4"/>
    <p:sldId id="359" r:id="rId5"/>
    <p:sldId id="343" r:id="rId6"/>
    <p:sldId id="346" r:id="rId7"/>
    <p:sldId id="344" r:id="rId8"/>
    <p:sldId id="347" r:id="rId9"/>
    <p:sldId id="352" r:id="rId10"/>
    <p:sldId id="355" r:id="rId11"/>
    <p:sldId id="360" r:id="rId12"/>
    <p:sldId id="357" r:id="rId13"/>
    <p:sldId id="348" r:id="rId14"/>
    <p:sldId id="358" r:id="rId15"/>
    <p:sldId id="354" r:id="rId16"/>
    <p:sldId id="349"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00"/>
    <a:srgbClr val="005DA2"/>
    <a:srgbClr val="FFC4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23" autoAdjust="0"/>
    <p:restoredTop sz="66325" autoAdjust="0"/>
  </p:normalViewPr>
  <p:slideViewPr>
    <p:cSldViewPr snapToGrid="0">
      <p:cViewPr varScale="1">
        <p:scale>
          <a:sx n="57" d="100"/>
          <a:sy n="57" d="100"/>
        </p:scale>
        <p:origin x="408" y="6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0C0C78-03A3-4343-B642-1568FF2DCD2D}" type="datetimeFigureOut">
              <a:rPr lang="zh-CN" altLang="en-US" smtClean="0"/>
              <a:t>2022/1/16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617733-8375-404C-9A16-0797F40C88C7}" type="slidenum">
              <a:rPr lang="zh-CN" altLang="en-US" smtClean="0"/>
              <a:t>‹#›</a:t>
            </a:fld>
            <a:endParaRPr lang="zh-CN" altLang="en-US"/>
          </a:p>
        </p:txBody>
      </p:sp>
    </p:spTree>
    <p:extLst>
      <p:ext uri="{BB962C8B-B14F-4D97-AF65-F5344CB8AC3E}">
        <p14:creationId xmlns:p14="http://schemas.microsoft.com/office/powerpoint/2010/main" val="883178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Hi, I’m Liu </a:t>
            </a:r>
            <a:r>
              <a:rPr lang="en-US" altLang="zh-CN" dirty="0" err="1"/>
              <a:t>Ke</a:t>
            </a:r>
            <a:r>
              <a:rPr lang="en-US" altLang="zh-CN" dirty="0"/>
              <a:t>, a master’s student from </a:t>
            </a:r>
            <a:r>
              <a:rPr lang="en-US" altLang="zh-CN" dirty="0" err="1"/>
              <a:t>NanTong</a:t>
            </a:r>
            <a:r>
              <a:rPr lang="en-US" altLang="zh-CN" dirty="0"/>
              <a:t> University. My supervisor is Professor Chen Xiang. I am excited to present our recent work on </a:t>
            </a:r>
            <a:r>
              <a:rPr lang="en-US" altLang="zh-CN" sz="1200" i="0" dirty="0">
                <a:solidFill>
                  <a:srgbClr val="333333"/>
                </a:solidFill>
                <a:effectLst/>
                <a:latin typeface="苹方 粗体" panose="020B0600000000000000" pitchFamily="34" charset="-122"/>
                <a:ea typeface="苹方 粗体" panose="020B0600000000000000" pitchFamily="34" charset="-122"/>
              </a:rPr>
              <a:t>post title generation for Stack Overflow</a:t>
            </a:r>
            <a:r>
              <a:rPr lang="en-US" altLang="zh-CN" dirty="0"/>
              <a:t>. </a:t>
            </a:r>
            <a:endParaRPr lang="zh-CN" altLang="en-US" dirty="0"/>
          </a:p>
        </p:txBody>
      </p:sp>
      <p:sp>
        <p:nvSpPr>
          <p:cNvPr id="4" name="灯片编号占位符 3"/>
          <p:cNvSpPr>
            <a:spLocks noGrp="1"/>
          </p:cNvSpPr>
          <p:nvPr>
            <p:ph type="sldNum" sz="quarter" idx="5"/>
          </p:nvPr>
        </p:nvSpPr>
        <p:spPr/>
        <p:txBody>
          <a:bodyPr/>
          <a:lstStyle/>
          <a:p>
            <a:fld id="{C5A03F6A-EF6F-4507-ACC9-5331AE285387}" type="slidenum">
              <a:rPr lang="zh-CN" altLang="en-US" smtClean="0"/>
              <a:t>1</a:t>
            </a:fld>
            <a:endParaRPr lang="zh-CN" altLang="en-US"/>
          </a:p>
        </p:txBody>
      </p:sp>
    </p:spTree>
    <p:extLst>
      <p:ext uri="{BB962C8B-B14F-4D97-AF65-F5344CB8AC3E}">
        <p14:creationId xmlns:p14="http://schemas.microsoft.com/office/powerpoint/2010/main" val="1311616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The comparison results between our proposed approach </a:t>
            </a:r>
            <a:r>
              <a:rPr lang="en-US" altLang="zh-CN" dirty="0" err="1"/>
              <a:t>SOTitle</a:t>
            </a:r>
            <a:r>
              <a:rPr lang="en-US" altLang="zh-CN" dirty="0"/>
              <a:t> and baselines can be found in the table.</a:t>
            </a:r>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It can be found that our proposed approach </a:t>
            </a:r>
            <a:r>
              <a:rPr lang="en-US" altLang="zh-CN" dirty="0" err="1"/>
              <a:t>SOTitle</a:t>
            </a:r>
            <a:r>
              <a:rPr lang="en-US" altLang="zh-CN" dirty="0"/>
              <a:t> can significantly outperform six baselines in terms of  the performance measure Rouge for different programming languages.</a:t>
            </a:r>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In particular, for our considered baselines, we find deep learning-based baselines (i.e., NMT, Hybrid-</a:t>
            </a:r>
            <a:r>
              <a:rPr lang="en-US" altLang="zh-CN" dirty="0" err="1"/>
              <a:t>DeepCom</a:t>
            </a:r>
            <a:r>
              <a:rPr lang="en-US" altLang="zh-CN" dirty="0"/>
              <a:t>, Code2Que, Transformer, BART, </a:t>
            </a:r>
            <a:r>
              <a:rPr lang="en-US" altLang="zh-CN" dirty="0" err="1"/>
              <a:t>SOTitle</a:t>
            </a:r>
            <a:r>
              <a:rPr lang="en-US" altLang="zh-CN" dirty="0"/>
              <a:t> ) can achieve better performance than information retrieval-based baseline (i.e., BM). </a:t>
            </a:r>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In terms of Rouge performance measures, our approach can significantly outperform the post title generation baseline Code2Que. For example, in terms of Rouge-L, compared to Code2Que, </a:t>
            </a:r>
            <a:r>
              <a:rPr lang="en-US" altLang="zh-CN" dirty="0" err="1"/>
              <a:t>SOTitle</a:t>
            </a:r>
            <a:r>
              <a:rPr lang="en-US" altLang="zh-CN" dirty="0"/>
              <a:t> can improve the performance by 6%,for Java. The potential reason is that we consider the post title generation problem for different programming languages as different but related tasks, which can improve each other's performance by sharing information and complementing each other. </a:t>
            </a:r>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10</a:t>
            </a:fld>
            <a:endParaRPr lang="zh-CN" altLang="en-US"/>
          </a:p>
        </p:txBody>
      </p:sp>
    </p:spTree>
    <p:extLst>
      <p:ext uri="{BB962C8B-B14F-4D97-AF65-F5344CB8AC3E}">
        <p14:creationId xmlns:p14="http://schemas.microsoft.com/office/powerpoint/2010/main" val="3442976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To more visually demonstrate the advantages of our approach, the slides on this page shows the titles generated by </a:t>
            </a:r>
            <a:r>
              <a:rPr lang="en-US" altLang="zh-CN" dirty="0" err="1"/>
              <a:t>SOTitle</a:t>
            </a:r>
            <a:r>
              <a:rPr lang="en-US" altLang="zh-CN" dirty="0"/>
              <a:t> and baselines for a Java question post. In this example, we can find that the title generated by BM25 is not relevant to the question post.  The titles generated by  NMT, Hybrid-</a:t>
            </a:r>
            <a:r>
              <a:rPr lang="en-US" altLang="zh-CN" dirty="0" err="1"/>
              <a:t>DeepCom</a:t>
            </a:r>
            <a:r>
              <a:rPr lang="en-US" altLang="zh-CN" dirty="0"/>
              <a:t>. Transformer and BART cannot correctly express the core idea of the question post. </a:t>
            </a:r>
            <a:r>
              <a:rPr lang="en-US" altLang="zh-CN" dirty="0" err="1"/>
              <a:t>CodeQue</a:t>
            </a:r>
            <a:r>
              <a:rPr lang="en-US" altLang="zh-CN" dirty="0"/>
              <a:t> fails to capture the details of the problem. However, the title generated by our approach  can accurately and fluently express the key information in this post.</a:t>
            </a: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11</a:t>
            </a:fld>
            <a:endParaRPr lang="zh-CN" altLang="en-US"/>
          </a:p>
        </p:txBody>
      </p:sp>
    </p:spTree>
    <p:extLst>
      <p:ext uri="{BB962C8B-B14F-4D97-AF65-F5344CB8AC3E}">
        <p14:creationId xmlns:p14="http://schemas.microsoft.com/office/powerpoint/2010/main" val="3157392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In this RQ, we aim to investigate the contribution of different input modalities to the performance of </a:t>
            </a:r>
            <a:r>
              <a:rPr lang="en-US" altLang="zh-CN" dirty="0" err="1"/>
              <a:t>SOTitle</a:t>
            </a:r>
            <a:r>
              <a:rPr lang="en-US" altLang="zh-CN" dirty="0"/>
              <a:t> and </a:t>
            </a:r>
            <a:r>
              <a:rPr lang="en-US" altLang="zh-CN" dirty="0" err="1"/>
              <a:t>CodeQue</a:t>
            </a:r>
            <a:r>
              <a:rPr lang="en-US" altLang="zh-CN" dirty="0"/>
              <a:t>. </a:t>
            </a:r>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This table shows the performance of </a:t>
            </a:r>
            <a:r>
              <a:rPr lang="en-US" altLang="zh-CN" dirty="0" err="1"/>
              <a:t>SOTitle</a:t>
            </a:r>
            <a:r>
              <a:rPr lang="en-US" altLang="zh-CN" dirty="0"/>
              <a:t> and </a:t>
            </a:r>
            <a:r>
              <a:rPr lang="en-US" altLang="zh-CN" dirty="0" err="1"/>
              <a:t>CodeQue</a:t>
            </a:r>
            <a:r>
              <a:rPr lang="en-US" altLang="zh-CN" dirty="0"/>
              <a:t> with different combinations of input modes. </a:t>
            </a:r>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Here </a:t>
            </a:r>
            <a:r>
              <a:rPr lang="en-US" altLang="zh-CN" dirty="0" err="1"/>
              <a:t>CodeQue</a:t>
            </a:r>
            <a:r>
              <a:rPr lang="en-US" altLang="zh-CN" dirty="0"/>
              <a:t> code can denote the  performance of </a:t>
            </a:r>
            <a:r>
              <a:rPr lang="en-US" altLang="zh-CN" dirty="0" err="1"/>
              <a:t>CodeQue's</a:t>
            </a:r>
            <a:r>
              <a:rPr lang="en-US" altLang="zh-CN" dirty="0"/>
              <a:t> original study.</a:t>
            </a:r>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we use different subscripts to distinguish different control approaches. </a:t>
            </a:r>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The subscript code means that the corresponding control method uses only code snippets as input mode.</a:t>
            </a:r>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The subscript desc means that the corresponding control method uses only problem descriptions as input mode.</a:t>
            </a:r>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From the table we can see that using both code snippets and problem descriptions as input has better performance than when using one modality alone as input.</a:t>
            </a:r>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This shows that the information from the code snippet and the problem description is complimentary and both two modalities should be considered for post title generation. </a:t>
            </a:r>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12</a:t>
            </a:fld>
            <a:endParaRPr lang="zh-CN" altLang="en-US"/>
          </a:p>
        </p:txBody>
      </p:sp>
    </p:spTree>
    <p:extLst>
      <p:ext uri="{BB962C8B-B14F-4D97-AF65-F5344CB8AC3E}">
        <p14:creationId xmlns:p14="http://schemas.microsoft.com/office/powerpoint/2010/main" val="1741702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In our human study, we randomly select 50 question posts for each programming language. For each post, two titles are generated by </a:t>
            </a:r>
            <a:r>
              <a:rPr lang="en-US" altLang="zh-CN" dirty="0" err="1"/>
              <a:t>CodeQue</a:t>
            </a:r>
            <a:r>
              <a:rPr lang="en-US" altLang="zh-CN" dirty="0"/>
              <a:t> and </a:t>
            </a:r>
            <a:r>
              <a:rPr lang="en-US" altLang="zh-CN" dirty="0" err="1"/>
              <a:t>SOTitle</a:t>
            </a:r>
            <a:r>
              <a:rPr lang="en-US" altLang="zh-CN" dirty="0"/>
              <a:t> respectively. Each question post was evaluated separately by six master students during the survey. </a:t>
            </a:r>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These Masters students have more than five years of project development experience and are familiar with Stack Overflow usage.</a:t>
            </a:r>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We randomly ordered the selected question posts, and the students did not know which title was generated by our approach.</a:t>
            </a:r>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Second, we asked the hired students to give reasons to support their scores. To simplify this process, we only surveyed the advantages of the generated titles which are scored as ``Excellent" or ``Good"  and the disadvantages of the generated titles which are scored as ``Borderline" or ``Bad". </a:t>
            </a:r>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The reasons are summarized from three perspectives. </a:t>
            </a:r>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 Relevance. The generated title can capture the main idea of the question post with correct and sufficient detail. </a:t>
            </a:r>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 Conciseness. The generated title does not contain unnecessary information and uses a short sentence to show the main idea of the post. </a:t>
            </a:r>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 Expressiveness. the generated title can be clearly described.</a:t>
            </a:r>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13</a:t>
            </a:fld>
            <a:endParaRPr lang="zh-CN" altLang="en-US"/>
          </a:p>
        </p:txBody>
      </p:sp>
    </p:spTree>
    <p:extLst>
      <p:ext uri="{BB962C8B-B14F-4D97-AF65-F5344CB8AC3E}">
        <p14:creationId xmlns:p14="http://schemas.microsoft.com/office/powerpoint/2010/main" val="451191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This slice shows the statistical results of 200 feedback comments, each containing four perspectives: Overall Rating, Relevance, Conciseness, and Expressiveness. </a:t>
            </a:r>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As the pie chart on the left shows, the left and right subfigures show the votes for the titles generated by </a:t>
            </a:r>
            <a:r>
              <a:rPr lang="en-US" altLang="zh-CN" dirty="0" err="1"/>
              <a:t>CodeQue</a:t>
            </a:r>
            <a:r>
              <a:rPr lang="en-US" altLang="zh-CN" dirty="0"/>
              <a:t> and the titles generated by </a:t>
            </a:r>
            <a:r>
              <a:rPr lang="en-US" altLang="zh-CN" dirty="0" err="1"/>
              <a:t>SOTitle</a:t>
            </a:r>
            <a:r>
              <a:rPr lang="en-US" altLang="zh-CN" dirty="0"/>
              <a:t>, respectively. We notice that 81% of the human ratings for the  titles generated by  </a:t>
            </a:r>
            <a:r>
              <a:rPr lang="en-US" altLang="zh-CN" dirty="0" err="1"/>
              <a:t>SOTitle</a:t>
            </a:r>
            <a:r>
              <a:rPr lang="en-US" altLang="zh-CN" dirty="0"/>
              <a:t> are not less than 1, which means they are considered to have good quality and can be used as titles without major modifications. </a:t>
            </a:r>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Moreover, in the bar chart on the right, the distribution of human comments shows that the titles generated by </a:t>
            </a:r>
            <a:r>
              <a:rPr lang="en-US" altLang="zh-CN" dirty="0" err="1"/>
              <a:t>SOTitle</a:t>
            </a:r>
            <a:r>
              <a:rPr lang="en-US" altLang="zh-CN" dirty="0"/>
              <a:t> received more positive comments  after compared to the titles generated by </a:t>
            </a:r>
            <a:r>
              <a:rPr lang="en-US" altLang="zh-CN" dirty="0" err="1"/>
              <a:t>CodeQue</a:t>
            </a:r>
            <a:r>
              <a:rPr lang="en-US" altLang="zh-CN" dirty="0"/>
              <a:t> in terms of three perspectives (i.e.,  Relevance, Conciseness, and Expressiveness). </a:t>
            </a:r>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Therefore, our proposed approach can help to improve the post title quality.</a:t>
            </a: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14</a:t>
            </a:fld>
            <a:endParaRPr lang="zh-CN" altLang="en-US"/>
          </a:p>
        </p:txBody>
      </p:sp>
    </p:spTree>
    <p:extLst>
      <p:ext uri="{BB962C8B-B14F-4D97-AF65-F5344CB8AC3E}">
        <p14:creationId xmlns:p14="http://schemas.microsoft.com/office/powerpoint/2010/main" val="1892408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To facilitate the use of our proposed approach, we developed a browser plug-in based on our constructed model. This slice shows the screenshot of our developed browser plug-in. </a:t>
            </a:r>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When using this plug-in, the developer can first copy the code snippet in 1 and the detailed problem description in 2. Then the developer can click the generate button in 3. Finally, the generated title can be displayed in 4.</a:t>
            </a: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15</a:t>
            </a:fld>
            <a:endParaRPr lang="zh-CN" altLang="en-US"/>
          </a:p>
        </p:txBody>
      </p:sp>
    </p:spTree>
    <p:extLst>
      <p:ext uri="{BB962C8B-B14F-4D97-AF65-F5344CB8AC3E}">
        <p14:creationId xmlns:p14="http://schemas.microsoft.com/office/powerpoint/2010/main" val="2175642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b="0" i="0" dirty="0">
                <a:solidFill>
                  <a:srgbClr val="333333"/>
                </a:solidFill>
                <a:effectLst/>
                <a:latin typeface="tahoma" panose="020B0604030504040204" pitchFamily="34" charset="0"/>
              </a:rPr>
              <a:t>At the end of this presentation, I will summarize our work. Since previous studies ignored the useful information contained in the problem post descriptions when conducting the question post generation studies</a:t>
            </a:r>
            <a:r>
              <a:rPr lang="en-US" altLang="zh-CN" dirty="0"/>
              <a:t>, we propose an approach </a:t>
            </a:r>
            <a:r>
              <a:rPr lang="en-US" altLang="zh-CN" dirty="0" err="1"/>
              <a:t>SOTitle</a:t>
            </a:r>
            <a:r>
              <a:rPr lang="en-US" altLang="zh-CN" dirty="0"/>
              <a:t> for automatic post title generation by leveraging the code snippets and the problem description in the question post (i.e., the multi-modal input). To verify the effectiveness of </a:t>
            </a:r>
            <a:r>
              <a:rPr lang="en-US" altLang="zh-CN" dirty="0" err="1"/>
              <a:t>SOTitle</a:t>
            </a:r>
            <a:r>
              <a:rPr lang="en-US" altLang="zh-CN" dirty="0"/>
              <a:t>, we construct a large-scale high-quality corpus from Stack Overflow, which includes 1,168,257 high-quality question posts for four popular programming languages. Experimental results show that </a:t>
            </a:r>
            <a:r>
              <a:rPr lang="en-US" altLang="zh-CN" dirty="0" err="1"/>
              <a:t>SOTitle</a:t>
            </a:r>
            <a:r>
              <a:rPr lang="en-US" altLang="zh-CN" dirty="0"/>
              <a:t> can significantly outperform six state-of-the-art baselines in both automatic evaluation and human evaluation. To facilitate the use of our proposed approach, we developed a browser plug-in based on our constructed model. To encourage follow-up studies, we make our corpus and approach publicly available.</a:t>
            </a:r>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In the future, we first aim to further improve the performance of </a:t>
            </a:r>
            <a:r>
              <a:rPr lang="en-US" altLang="zh-CN" dirty="0" err="1"/>
              <a:t>SOTitle</a:t>
            </a:r>
            <a:r>
              <a:rPr lang="en-US" altLang="zh-CN" dirty="0"/>
              <a:t> by considering more advanced deep learning methods (such as graph neural networks for code snippets). We second aim to combine </a:t>
            </a:r>
            <a:r>
              <a:rPr lang="en-US" altLang="zh-CN" dirty="0" err="1"/>
              <a:t>SOTitle</a:t>
            </a:r>
            <a:r>
              <a:rPr lang="en-US" altLang="zh-CN" dirty="0"/>
              <a:t> with other kinds of approaches (such as information retrieval-based approaches and template-based approaches)</a:t>
            </a:r>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sz="1200" b="1" strike="noStrike" kern="100" dirty="0">
                <a:effectLst/>
                <a:latin typeface="等线" panose="02010600030101010101" pitchFamily="2" charset="-122"/>
                <a:ea typeface="等线" panose="02010600030101010101" pitchFamily="2" charset="-122"/>
                <a:cs typeface="Times New Roman" panose="02020603050405020304" pitchFamily="18" charset="0"/>
              </a:rPr>
              <a:t>Thanks for your listening.</a:t>
            </a: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16</a:t>
            </a:fld>
            <a:endParaRPr lang="zh-CN" altLang="en-US"/>
          </a:p>
        </p:txBody>
      </p:sp>
    </p:spTree>
    <p:extLst>
      <p:ext uri="{BB962C8B-B14F-4D97-AF65-F5344CB8AC3E}">
        <p14:creationId xmlns:p14="http://schemas.microsoft.com/office/powerpoint/2010/main" val="1985672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On Stack Overflow, developers can post their problems and wait for other community members to give corresponding answers to their problems. When developers encounter similar problems, such problems and corresponding answers are valuable and can be reused. Until now, millions of developers use Stack Overflow to search for high-quality answers for their programming problems.</a:t>
            </a:r>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While the number of question posts in Stack Overflow has been growing rapidly, there are still a large number of problems, which have not received high-quality answers. These problems  may be unclear, unspecific, difficult to understand, or unattractive to related developers.</a:t>
            </a: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2</a:t>
            </a:fld>
            <a:endParaRPr lang="zh-CN" altLang="en-US"/>
          </a:p>
        </p:txBody>
      </p:sp>
    </p:spTree>
    <p:extLst>
      <p:ext uri="{BB962C8B-B14F-4D97-AF65-F5344CB8AC3E}">
        <p14:creationId xmlns:p14="http://schemas.microsoft.com/office/powerpoint/2010/main" val="2959195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As shown in the picture, a question post in Stack Overflow consists of a title, question description, code snippet, tags, score, accepted answers, etc.</a:t>
            </a:r>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3</a:t>
            </a:fld>
            <a:endParaRPr lang="zh-CN" altLang="en-US"/>
          </a:p>
        </p:txBody>
      </p:sp>
    </p:spTree>
    <p:extLst>
      <p:ext uri="{BB962C8B-B14F-4D97-AF65-F5344CB8AC3E}">
        <p14:creationId xmlns:p14="http://schemas.microsoft.com/office/powerpoint/2010/main" val="2456613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some studies found that an important reason for low-quality question posts is that developers do not create informative post title. Some developers may lack knowledge  related to their problems, or they may have poor presentation ability. For these developers, writing high-quality problem titles is a challenging task. Therefore, automatically generating post titles for Stack Overflow is needed.</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74617733-8375-404C-9A16-0797F40C88C7}" type="slidenum">
              <a:rPr lang="zh-CN" altLang="en-US" smtClean="0"/>
              <a:t>4</a:t>
            </a:fld>
            <a:endParaRPr lang="zh-CN" altLang="en-US"/>
          </a:p>
        </p:txBody>
      </p:sp>
    </p:spTree>
    <p:extLst>
      <p:ext uri="{BB962C8B-B14F-4D97-AF65-F5344CB8AC3E}">
        <p14:creationId xmlns:p14="http://schemas.microsoft.com/office/powerpoint/2010/main" val="4056759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To our best knowledge, Gao et al. were the first to automatically generate a post title according to a specific code snippet. However, they ignored the valuable information in the corresponding problem description. As shown in the figure, there are two posts in Stack Overflow, which have the same code snippet. However, these two posts have different problem descriptions, which result in different post titles. According to this example, we can find the problem description of the post can provide valuable information, which sometimes cannot be provided by the code snippet for title generation. Therefore, considering both modalities (i.e., code snippet and problem description) as the input can help generate high-quality post titles.</a:t>
            </a: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5</a:t>
            </a:fld>
            <a:endParaRPr lang="zh-CN" altLang="en-US"/>
          </a:p>
        </p:txBody>
      </p:sp>
    </p:spTree>
    <p:extLst>
      <p:ext uri="{BB962C8B-B14F-4D97-AF65-F5344CB8AC3E}">
        <p14:creationId xmlns:p14="http://schemas.microsoft.com/office/powerpoint/2010/main" val="2868826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The overall framework of our approach is shown in the slide. In this slide, we can find that </a:t>
            </a:r>
            <a:r>
              <a:rPr lang="en-US" altLang="zh-CN" dirty="0" err="1"/>
              <a:t>SOTitle</a:t>
            </a:r>
            <a:r>
              <a:rPr lang="en-US" altLang="zh-CN" dirty="0"/>
              <a:t> consists of three phases  (i.e., corpus construction, model construction, and model application).</a:t>
            </a:r>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 In particular, (1)in the corpus construction phase, we design three heuristic rules to collect high-quality question posts from Stack Overflow. In our constructed corpus, we mainly focus on posts related to four programming languages and extract the code snippet, the problem description, and the title as a triplet from each post.</a:t>
            </a:r>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(2)In the model construction,  we first model the multi-modal input by concatenating the code snippet and the problem description. Then we use the </a:t>
            </a:r>
            <a:r>
              <a:rPr lang="en-US" altLang="zh-CN" dirty="0" err="1"/>
              <a:t>SentencePiece</a:t>
            </a:r>
            <a:r>
              <a:rPr lang="en-US" altLang="zh-CN" dirty="0"/>
              <a:t> method to split these two  modalities to alleviate the OOV problem. Later we formalize question post title generation for each programming language as separate but related tasks and resort to  multi-task learning, which can allow related tasks to improve each other’s performance by using shared and complementary information. Finally, our model is fine-tuned based on a pre-trained Transformer  model T5.</a:t>
            </a:r>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(3)In the model application phase, for a new question post, we input its code snippet and problem description to the constructed model. Then the trained model can automatically generate the corresponding post title through the beam search algorithm. </a:t>
            </a:r>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More details can be found in the paper</a:t>
            </a:r>
            <a:endParaRPr lang="zh-CN" altLang="en-US" dirty="0"/>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6</a:t>
            </a:fld>
            <a:endParaRPr lang="zh-CN" altLang="en-US"/>
          </a:p>
        </p:txBody>
      </p:sp>
    </p:spTree>
    <p:extLst>
      <p:ext uri="{BB962C8B-B14F-4D97-AF65-F5344CB8AC3E}">
        <p14:creationId xmlns:p14="http://schemas.microsoft.com/office/powerpoint/2010/main" val="1534988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In this study, we  mainly select question posts for four popular programming languages (i.e., Java, C#, Python, and JavaScript). Specifically, we first use Java, C#, Python, and JavaScript tags to collect related question posts. To improve the quality of the gathered question posts, we propose three heuristic rules based on our manual analysis and suggestions from previous studies.</a:t>
            </a:r>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{Rule 1:} The score of the question posts is not smaller than 5.    </a:t>
            </a:r>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{Rule 2:} The question posts should have the accepted answers.   </a:t>
            </a:r>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{Rule 3:} The question posts should contain the code snippets.</a:t>
            </a:r>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Finally, there are 68k posts for Java, 71k posts for C#, 72kposts for Python, and 70k posts for JavaScript. Then we randomly selected 60k posts as the training set, 5k posts as the testing set, and the remaining posts as the validation set for each programming language.</a:t>
            </a: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7</a:t>
            </a:fld>
            <a:endParaRPr lang="zh-CN" altLang="en-US"/>
          </a:p>
        </p:txBody>
      </p:sp>
    </p:spTree>
    <p:extLst>
      <p:ext uri="{BB962C8B-B14F-4D97-AF65-F5344CB8AC3E}">
        <p14:creationId xmlns:p14="http://schemas.microsoft.com/office/powerpoint/2010/main" val="3944941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We select six state-of-the-art baselines to show the effectiveness of our proposed approach.</a:t>
            </a:r>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We first select a recent post title generation approach Code2Que as the first baselines.</a:t>
            </a:r>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Then we select three baselines from the text summarization domain. BM25</a:t>
            </a:r>
            <a:r>
              <a:rPr lang="zh-CN" altLang="en-US" dirty="0"/>
              <a:t>、</a:t>
            </a:r>
            <a:r>
              <a:rPr lang="en-US" altLang="zh-CN" dirty="0"/>
              <a:t>Transformer</a:t>
            </a:r>
            <a:r>
              <a:rPr lang="zh-CN" altLang="en-US" dirty="0"/>
              <a:t>、</a:t>
            </a:r>
            <a:r>
              <a:rPr lang="en-US" altLang="zh-CN" dirty="0"/>
              <a:t>BART</a:t>
            </a:r>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Finally, we select two baselines from source code summarization. NMT</a:t>
            </a:r>
            <a:r>
              <a:rPr lang="zh-CN" altLang="en-US" dirty="0"/>
              <a:t>、</a:t>
            </a:r>
            <a:r>
              <a:rPr lang="en-US" altLang="zh-CN" dirty="0"/>
              <a:t>Hybrid-</a:t>
            </a:r>
            <a:r>
              <a:rPr lang="en-US" altLang="zh-CN" dirty="0" err="1"/>
              <a:t>DeepCom</a:t>
            </a: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To make a fair comparison, we slightly adapted these baselines to deal with two modalities. In particular, for the baseline Hybrid-</a:t>
            </a:r>
            <a:r>
              <a:rPr lang="en-US" altLang="zh-CN" dirty="0" err="1"/>
              <a:t>DeepCom</a:t>
            </a: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 we feed the two modalities into two encoders separately according to their original approach description. For the remaining baselines, we  concatenate the code snippet and the problem description together and then feed them into one encoder.</a:t>
            </a: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8</a:t>
            </a:fld>
            <a:endParaRPr lang="zh-CN" altLang="en-US"/>
          </a:p>
        </p:txBody>
      </p:sp>
    </p:spTree>
    <p:extLst>
      <p:ext uri="{BB962C8B-B14F-4D97-AF65-F5344CB8AC3E}">
        <p14:creationId xmlns:p14="http://schemas.microsoft.com/office/powerpoint/2010/main" val="3098300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In our empirical study, we want to answer the following three research problems (RQs):</a:t>
            </a:r>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RQ1: Can our proposed approach </a:t>
            </a:r>
            <a:r>
              <a:rPr lang="en-US" altLang="zh-CN" dirty="0" err="1"/>
              <a:t>SOTitle</a:t>
            </a:r>
            <a:r>
              <a:rPr lang="en-US" altLang="zh-CN" dirty="0"/>
              <a:t> outperform state-of-the-art baselines via automatic evaluation?</a:t>
            </a:r>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RQ2: What are the contribution of different input modalities for the performance of </a:t>
            </a:r>
            <a:r>
              <a:rPr lang="en-US" altLang="zh-CN" dirty="0" err="1"/>
              <a:t>SOTitle</a:t>
            </a:r>
            <a:r>
              <a:rPr lang="zh-CN" altLang="en-US" dirty="0"/>
              <a:t>？</a:t>
            </a: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r>
              <a:rPr lang="en-US" altLang="zh-CN" dirty="0"/>
              <a:t>RQ3: Can our proposed approach </a:t>
            </a:r>
            <a:r>
              <a:rPr lang="en-US" altLang="zh-CN" dirty="0" err="1"/>
              <a:t>SOTitle</a:t>
            </a:r>
            <a:r>
              <a:rPr lang="en-US" altLang="zh-CN" dirty="0"/>
              <a:t> outperform the state-of-the-art post title generation approach  </a:t>
            </a:r>
            <a:r>
              <a:rPr lang="en-US" altLang="zh-CN" dirty="0" err="1"/>
              <a:t>CodeQue</a:t>
            </a:r>
            <a:r>
              <a:rPr lang="en-US" altLang="zh-CN" dirty="0"/>
              <a:t> via human study?</a:t>
            </a:r>
          </a:p>
          <a:p>
            <a:pPr marL="0" marR="0" lvl="0" indent="0" algn="l" defTabSz="1219627"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627"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9</a:t>
            </a:fld>
            <a:endParaRPr lang="zh-CN" altLang="en-US"/>
          </a:p>
        </p:txBody>
      </p:sp>
    </p:spTree>
    <p:extLst>
      <p:ext uri="{BB962C8B-B14F-4D97-AF65-F5344CB8AC3E}">
        <p14:creationId xmlns:p14="http://schemas.microsoft.com/office/powerpoint/2010/main" val="4153444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7EF0A4-600F-4BE1-840A-D5B4AC032B8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E4D0F27-4BE2-4188-B259-15A71CE18D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3AAD776-43D5-4993-BFEE-1F90358DBF3A}"/>
              </a:ext>
            </a:extLst>
          </p:cNvPr>
          <p:cNvSpPr>
            <a:spLocks noGrp="1"/>
          </p:cNvSpPr>
          <p:nvPr>
            <p:ph type="dt" sz="half" idx="10"/>
          </p:nvPr>
        </p:nvSpPr>
        <p:spPr/>
        <p:txBody>
          <a:bodyPr/>
          <a:lstStyle/>
          <a:p>
            <a:fld id="{98A2572E-7757-400B-B595-1B0DE1D695AF}" type="datetimeFigureOut">
              <a:rPr lang="zh-CN" altLang="en-US" smtClean="0"/>
              <a:t>2022/1/16</a:t>
            </a:fld>
            <a:endParaRPr lang="zh-CN" altLang="en-US"/>
          </a:p>
        </p:txBody>
      </p:sp>
      <p:sp>
        <p:nvSpPr>
          <p:cNvPr id="5" name="页脚占位符 4">
            <a:extLst>
              <a:ext uri="{FF2B5EF4-FFF2-40B4-BE49-F238E27FC236}">
                <a16:creationId xmlns:a16="http://schemas.microsoft.com/office/drawing/2014/main" id="{48D5D713-A778-4C96-8C01-7C07BB594A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9CBA74-8D33-4818-BF56-535A4D8F7C38}"/>
              </a:ext>
            </a:extLst>
          </p:cNvPr>
          <p:cNvSpPr>
            <a:spLocks noGrp="1"/>
          </p:cNvSpPr>
          <p:nvPr>
            <p:ph type="sldNum" sz="quarter" idx="12"/>
          </p:nvPr>
        </p:nvSpPr>
        <p:spPr/>
        <p:txBody>
          <a:bodyPr/>
          <a:lstStyle/>
          <a:p>
            <a:fld id="{A4B004E0-3D9A-46B1-AAC0-4D96C3702A8E}" type="slidenum">
              <a:rPr lang="zh-CN" altLang="en-US" smtClean="0"/>
              <a:t>‹#›</a:t>
            </a:fld>
            <a:endParaRPr lang="zh-CN" altLang="en-US"/>
          </a:p>
        </p:txBody>
      </p:sp>
    </p:spTree>
    <p:extLst>
      <p:ext uri="{BB962C8B-B14F-4D97-AF65-F5344CB8AC3E}">
        <p14:creationId xmlns:p14="http://schemas.microsoft.com/office/powerpoint/2010/main" val="434173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E97B05-CACE-4F6C-9703-353CBED7516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1B5AF12-364D-4DFD-88B7-2DE63DB33C7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B9374F3-95DD-4CB9-943E-B2DCFB4858F1}"/>
              </a:ext>
            </a:extLst>
          </p:cNvPr>
          <p:cNvSpPr>
            <a:spLocks noGrp="1"/>
          </p:cNvSpPr>
          <p:nvPr>
            <p:ph type="dt" sz="half" idx="10"/>
          </p:nvPr>
        </p:nvSpPr>
        <p:spPr/>
        <p:txBody>
          <a:bodyPr/>
          <a:lstStyle/>
          <a:p>
            <a:fld id="{98A2572E-7757-400B-B595-1B0DE1D695AF}" type="datetimeFigureOut">
              <a:rPr lang="zh-CN" altLang="en-US" smtClean="0"/>
              <a:t>2022/1/16</a:t>
            </a:fld>
            <a:endParaRPr lang="zh-CN" altLang="en-US"/>
          </a:p>
        </p:txBody>
      </p:sp>
      <p:sp>
        <p:nvSpPr>
          <p:cNvPr id="5" name="页脚占位符 4">
            <a:extLst>
              <a:ext uri="{FF2B5EF4-FFF2-40B4-BE49-F238E27FC236}">
                <a16:creationId xmlns:a16="http://schemas.microsoft.com/office/drawing/2014/main" id="{26FB3492-D288-41DE-84DC-5477DAF96A9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A3E2B83-A7E4-46B8-B7D7-B5DC14B3B1C9}"/>
              </a:ext>
            </a:extLst>
          </p:cNvPr>
          <p:cNvSpPr>
            <a:spLocks noGrp="1"/>
          </p:cNvSpPr>
          <p:nvPr>
            <p:ph type="sldNum" sz="quarter" idx="12"/>
          </p:nvPr>
        </p:nvSpPr>
        <p:spPr/>
        <p:txBody>
          <a:bodyPr/>
          <a:lstStyle/>
          <a:p>
            <a:fld id="{A4B004E0-3D9A-46B1-AAC0-4D96C3702A8E}" type="slidenum">
              <a:rPr lang="zh-CN" altLang="en-US" smtClean="0"/>
              <a:t>‹#›</a:t>
            </a:fld>
            <a:endParaRPr lang="zh-CN" altLang="en-US"/>
          </a:p>
        </p:txBody>
      </p:sp>
    </p:spTree>
    <p:extLst>
      <p:ext uri="{BB962C8B-B14F-4D97-AF65-F5344CB8AC3E}">
        <p14:creationId xmlns:p14="http://schemas.microsoft.com/office/powerpoint/2010/main" val="3634894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8F4B527-5A1A-4D24-B075-EAAD308E8DC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B75BC4A-B147-4B08-BC43-9E4EE951D68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3E58BD-A323-46F4-BE58-9A46F1AE54E5}"/>
              </a:ext>
            </a:extLst>
          </p:cNvPr>
          <p:cNvSpPr>
            <a:spLocks noGrp="1"/>
          </p:cNvSpPr>
          <p:nvPr>
            <p:ph type="dt" sz="half" idx="10"/>
          </p:nvPr>
        </p:nvSpPr>
        <p:spPr/>
        <p:txBody>
          <a:bodyPr/>
          <a:lstStyle/>
          <a:p>
            <a:fld id="{98A2572E-7757-400B-B595-1B0DE1D695AF}" type="datetimeFigureOut">
              <a:rPr lang="zh-CN" altLang="en-US" smtClean="0"/>
              <a:t>2022/1/16</a:t>
            </a:fld>
            <a:endParaRPr lang="zh-CN" altLang="en-US"/>
          </a:p>
        </p:txBody>
      </p:sp>
      <p:sp>
        <p:nvSpPr>
          <p:cNvPr id="5" name="页脚占位符 4">
            <a:extLst>
              <a:ext uri="{FF2B5EF4-FFF2-40B4-BE49-F238E27FC236}">
                <a16:creationId xmlns:a16="http://schemas.microsoft.com/office/drawing/2014/main" id="{EF068F15-1081-43EF-ADF0-53B7E04759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9617B13-182F-4F80-8E8C-C56BE013C017}"/>
              </a:ext>
            </a:extLst>
          </p:cNvPr>
          <p:cNvSpPr>
            <a:spLocks noGrp="1"/>
          </p:cNvSpPr>
          <p:nvPr>
            <p:ph type="sldNum" sz="quarter" idx="12"/>
          </p:nvPr>
        </p:nvSpPr>
        <p:spPr/>
        <p:txBody>
          <a:bodyPr/>
          <a:lstStyle/>
          <a:p>
            <a:fld id="{A4B004E0-3D9A-46B1-AAC0-4D96C3702A8E}" type="slidenum">
              <a:rPr lang="zh-CN" altLang="en-US" smtClean="0"/>
              <a:t>‹#›</a:t>
            </a:fld>
            <a:endParaRPr lang="zh-CN" altLang="en-US"/>
          </a:p>
        </p:txBody>
      </p:sp>
    </p:spTree>
    <p:extLst>
      <p:ext uri="{BB962C8B-B14F-4D97-AF65-F5344CB8AC3E}">
        <p14:creationId xmlns:p14="http://schemas.microsoft.com/office/powerpoint/2010/main" val="1755199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a:cxnSpLocks/>
          </p:cNvCxnSpPr>
          <p:nvPr userDrawn="1"/>
        </p:nvCxnSpPr>
        <p:spPr>
          <a:xfrm>
            <a:off x="1676400" y="693329"/>
            <a:ext cx="10515600"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图片 3" descr="ntu图标">
            <a:extLst>
              <a:ext uri="{FF2B5EF4-FFF2-40B4-BE49-F238E27FC236}">
                <a16:creationId xmlns:a16="http://schemas.microsoft.com/office/drawing/2014/main" id="{9ECE2CBD-714D-4A23-A3DB-D91F679DCA63}"/>
              </a:ext>
            </a:extLst>
          </p:cNvPr>
          <p:cNvPicPr>
            <a:picLocks noChangeAspect="1"/>
          </p:cNvPicPr>
          <p:nvPr userDrawn="1"/>
        </p:nvPicPr>
        <p:blipFill>
          <a:blip r:embed="rId2" cstate="print"/>
          <a:stretch>
            <a:fillRect/>
          </a:stretch>
        </p:blipFill>
        <p:spPr>
          <a:xfrm>
            <a:off x="88906" y="99795"/>
            <a:ext cx="1384293" cy="1412437"/>
          </a:xfrm>
          <a:prstGeom prst="rect">
            <a:avLst/>
          </a:prstGeom>
        </p:spPr>
      </p:pic>
    </p:spTree>
    <p:extLst>
      <p:ext uri="{BB962C8B-B14F-4D97-AF65-F5344CB8AC3E}">
        <p14:creationId xmlns:p14="http://schemas.microsoft.com/office/powerpoint/2010/main" val="2496181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1AF7-7A7C-42DC-9A4B-CDB3FBC87E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6F761DA-00A1-44DC-B56D-239BE6C61F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5C15C-900F-4B7D-B7E6-89DC3AB86A89}"/>
              </a:ext>
            </a:extLst>
          </p:cNvPr>
          <p:cNvSpPr>
            <a:spLocks noGrp="1"/>
          </p:cNvSpPr>
          <p:nvPr>
            <p:ph type="dt" sz="half" idx="10"/>
          </p:nvPr>
        </p:nvSpPr>
        <p:spPr/>
        <p:txBody>
          <a:bodyPr/>
          <a:lstStyle/>
          <a:p>
            <a:fld id="{98A2572E-7757-400B-B595-1B0DE1D695AF}" type="datetimeFigureOut">
              <a:rPr lang="zh-CN" altLang="en-US" smtClean="0"/>
              <a:t>2022/1/16</a:t>
            </a:fld>
            <a:endParaRPr lang="zh-CN" altLang="en-US"/>
          </a:p>
        </p:txBody>
      </p:sp>
      <p:sp>
        <p:nvSpPr>
          <p:cNvPr id="5" name="页脚占位符 4">
            <a:extLst>
              <a:ext uri="{FF2B5EF4-FFF2-40B4-BE49-F238E27FC236}">
                <a16:creationId xmlns:a16="http://schemas.microsoft.com/office/drawing/2014/main" id="{48115187-57A5-48CB-BA70-A9CA44FF06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ED8A7E-C157-4509-BBFC-E42408C6FB41}"/>
              </a:ext>
            </a:extLst>
          </p:cNvPr>
          <p:cNvSpPr>
            <a:spLocks noGrp="1"/>
          </p:cNvSpPr>
          <p:nvPr>
            <p:ph type="sldNum" sz="quarter" idx="12"/>
          </p:nvPr>
        </p:nvSpPr>
        <p:spPr/>
        <p:txBody>
          <a:bodyPr/>
          <a:lstStyle/>
          <a:p>
            <a:fld id="{A4B004E0-3D9A-46B1-AAC0-4D96C3702A8E}" type="slidenum">
              <a:rPr lang="zh-CN" altLang="en-US" smtClean="0"/>
              <a:t>‹#›</a:t>
            </a:fld>
            <a:endParaRPr lang="zh-CN" altLang="en-US"/>
          </a:p>
        </p:txBody>
      </p:sp>
    </p:spTree>
    <p:extLst>
      <p:ext uri="{BB962C8B-B14F-4D97-AF65-F5344CB8AC3E}">
        <p14:creationId xmlns:p14="http://schemas.microsoft.com/office/powerpoint/2010/main" val="2047383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8FCC09-A066-412F-8A6F-CA943EB4A06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19CFD74-A017-4589-8B8D-57FB0FA42D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6AEF4EB-385D-4618-BFE1-85F27BB98B7E}"/>
              </a:ext>
            </a:extLst>
          </p:cNvPr>
          <p:cNvSpPr>
            <a:spLocks noGrp="1"/>
          </p:cNvSpPr>
          <p:nvPr>
            <p:ph type="dt" sz="half" idx="10"/>
          </p:nvPr>
        </p:nvSpPr>
        <p:spPr/>
        <p:txBody>
          <a:bodyPr/>
          <a:lstStyle/>
          <a:p>
            <a:fld id="{98A2572E-7757-400B-B595-1B0DE1D695AF}" type="datetimeFigureOut">
              <a:rPr lang="zh-CN" altLang="en-US" smtClean="0"/>
              <a:t>2022/1/16</a:t>
            </a:fld>
            <a:endParaRPr lang="zh-CN" altLang="en-US"/>
          </a:p>
        </p:txBody>
      </p:sp>
      <p:sp>
        <p:nvSpPr>
          <p:cNvPr id="5" name="页脚占位符 4">
            <a:extLst>
              <a:ext uri="{FF2B5EF4-FFF2-40B4-BE49-F238E27FC236}">
                <a16:creationId xmlns:a16="http://schemas.microsoft.com/office/drawing/2014/main" id="{487019DC-CD07-4901-981F-BCAF296076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429ED6D-C285-4615-9748-172F6C428EB5}"/>
              </a:ext>
            </a:extLst>
          </p:cNvPr>
          <p:cNvSpPr>
            <a:spLocks noGrp="1"/>
          </p:cNvSpPr>
          <p:nvPr>
            <p:ph type="sldNum" sz="quarter" idx="12"/>
          </p:nvPr>
        </p:nvSpPr>
        <p:spPr/>
        <p:txBody>
          <a:bodyPr/>
          <a:lstStyle/>
          <a:p>
            <a:fld id="{A4B004E0-3D9A-46B1-AAC0-4D96C3702A8E}" type="slidenum">
              <a:rPr lang="zh-CN" altLang="en-US" smtClean="0"/>
              <a:t>‹#›</a:t>
            </a:fld>
            <a:endParaRPr lang="zh-CN" altLang="en-US"/>
          </a:p>
        </p:txBody>
      </p:sp>
    </p:spTree>
    <p:extLst>
      <p:ext uri="{BB962C8B-B14F-4D97-AF65-F5344CB8AC3E}">
        <p14:creationId xmlns:p14="http://schemas.microsoft.com/office/powerpoint/2010/main" val="4232069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25EF06-4D33-4537-B554-D365712D748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5E15B1-1B3C-460C-A7A3-4FC67002F0B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D59DBAD-4E79-4184-BA47-7D8B99B42C1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4A4A0D8-BC5F-4465-A6A4-C5311311164B}"/>
              </a:ext>
            </a:extLst>
          </p:cNvPr>
          <p:cNvSpPr>
            <a:spLocks noGrp="1"/>
          </p:cNvSpPr>
          <p:nvPr>
            <p:ph type="dt" sz="half" idx="10"/>
          </p:nvPr>
        </p:nvSpPr>
        <p:spPr/>
        <p:txBody>
          <a:bodyPr/>
          <a:lstStyle/>
          <a:p>
            <a:fld id="{98A2572E-7757-400B-B595-1B0DE1D695AF}" type="datetimeFigureOut">
              <a:rPr lang="zh-CN" altLang="en-US" smtClean="0"/>
              <a:t>2022/1/16</a:t>
            </a:fld>
            <a:endParaRPr lang="zh-CN" altLang="en-US"/>
          </a:p>
        </p:txBody>
      </p:sp>
      <p:sp>
        <p:nvSpPr>
          <p:cNvPr id="6" name="页脚占位符 5">
            <a:extLst>
              <a:ext uri="{FF2B5EF4-FFF2-40B4-BE49-F238E27FC236}">
                <a16:creationId xmlns:a16="http://schemas.microsoft.com/office/drawing/2014/main" id="{24950097-A440-492B-B083-423E2800943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2CA392D-5B94-4781-AE2D-B4DE94E840C0}"/>
              </a:ext>
            </a:extLst>
          </p:cNvPr>
          <p:cNvSpPr>
            <a:spLocks noGrp="1"/>
          </p:cNvSpPr>
          <p:nvPr>
            <p:ph type="sldNum" sz="quarter" idx="12"/>
          </p:nvPr>
        </p:nvSpPr>
        <p:spPr/>
        <p:txBody>
          <a:bodyPr/>
          <a:lstStyle/>
          <a:p>
            <a:fld id="{A4B004E0-3D9A-46B1-AAC0-4D96C3702A8E}" type="slidenum">
              <a:rPr lang="zh-CN" altLang="en-US" smtClean="0"/>
              <a:t>‹#›</a:t>
            </a:fld>
            <a:endParaRPr lang="zh-CN" altLang="en-US"/>
          </a:p>
        </p:txBody>
      </p:sp>
    </p:spTree>
    <p:extLst>
      <p:ext uri="{BB962C8B-B14F-4D97-AF65-F5344CB8AC3E}">
        <p14:creationId xmlns:p14="http://schemas.microsoft.com/office/powerpoint/2010/main" val="4043453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203543-961F-4839-8F95-5DAFD919054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5AAF7DD-02C4-432A-AB9F-1B322FC1AB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9587167-E7F1-4A59-93E9-987830CC9C8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854E4F8-BCA8-49FB-8642-E8DC3185BD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FA6448-CA53-4BE7-9DC3-A624DC8EB3F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4B60848-94AE-4838-B990-74962F71F68E}"/>
              </a:ext>
            </a:extLst>
          </p:cNvPr>
          <p:cNvSpPr>
            <a:spLocks noGrp="1"/>
          </p:cNvSpPr>
          <p:nvPr>
            <p:ph type="dt" sz="half" idx="10"/>
          </p:nvPr>
        </p:nvSpPr>
        <p:spPr/>
        <p:txBody>
          <a:bodyPr/>
          <a:lstStyle/>
          <a:p>
            <a:fld id="{98A2572E-7757-400B-B595-1B0DE1D695AF}" type="datetimeFigureOut">
              <a:rPr lang="zh-CN" altLang="en-US" smtClean="0"/>
              <a:t>2022/1/16</a:t>
            </a:fld>
            <a:endParaRPr lang="zh-CN" altLang="en-US"/>
          </a:p>
        </p:txBody>
      </p:sp>
      <p:sp>
        <p:nvSpPr>
          <p:cNvPr id="8" name="页脚占位符 7">
            <a:extLst>
              <a:ext uri="{FF2B5EF4-FFF2-40B4-BE49-F238E27FC236}">
                <a16:creationId xmlns:a16="http://schemas.microsoft.com/office/drawing/2014/main" id="{BC5181CC-48AD-4E17-9E6A-6B60E5AAE72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41ED3BD-891C-42A3-B7B0-F7E369372F70}"/>
              </a:ext>
            </a:extLst>
          </p:cNvPr>
          <p:cNvSpPr>
            <a:spLocks noGrp="1"/>
          </p:cNvSpPr>
          <p:nvPr>
            <p:ph type="sldNum" sz="quarter" idx="12"/>
          </p:nvPr>
        </p:nvSpPr>
        <p:spPr/>
        <p:txBody>
          <a:bodyPr/>
          <a:lstStyle/>
          <a:p>
            <a:fld id="{A4B004E0-3D9A-46B1-AAC0-4D96C3702A8E}" type="slidenum">
              <a:rPr lang="zh-CN" altLang="en-US" smtClean="0"/>
              <a:t>‹#›</a:t>
            </a:fld>
            <a:endParaRPr lang="zh-CN" altLang="en-US"/>
          </a:p>
        </p:txBody>
      </p:sp>
    </p:spTree>
    <p:extLst>
      <p:ext uri="{BB962C8B-B14F-4D97-AF65-F5344CB8AC3E}">
        <p14:creationId xmlns:p14="http://schemas.microsoft.com/office/powerpoint/2010/main" val="1942363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7A7DE3-E977-46D0-A630-8311E103209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22B39D1-EC72-4581-BD94-3669CA6EEDA1}"/>
              </a:ext>
            </a:extLst>
          </p:cNvPr>
          <p:cNvSpPr>
            <a:spLocks noGrp="1"/>
          </p:cNvSpPr>
          <p:nvPr>
            <p:ph type="dt" sz="half" idx="10"/>
          </p:nvPr>
        </p:nvSpPr>
        <p:spPr/>
        <p:txBody>
          <a:bodyPr/>
          <a:lstStyle/>
          <a:p>
            <a:fld id="{98A2572E-7757-400B-B595-1B0DE1D695AF}" type="datetimeFigureOut">
              <a:rPr lang="zh-CN" altLang="en-US" smtClean="0"/>
              <a:t>2022/1/16</a:t>
            </a:fld>
            <a:endParaRPr lang="zh-CN" altLang="en-US"/>
          </a:p>
        </p:txBody>
      </p:sp>
      <p:sp>
        <p:nvSpPr>
          <p:cNvPr id="4" name="页脚占位符 3">
            <a:extLst>
              <a:ext uri="{FF2B5EF4-FFF2-40B4-BE49-F238E27FC236}">
                <a16:creationId xmlns:a16="http://schemas.microsoft.com/office/drawing/2014/main" id="{B1FEAE86-66A6-44EB-9C78-1C7180E6E46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FDAF37B-9D4C-45E4-8805-5D3931C769F0}"/>
              </a:ext>
            </a:extLst>
          </p:cNvPr>
          <p:cNvSpPr>
            <a:spLocks noGrp="1"/>
          </p:cNvSpPr>
          <p:nvPr>
            <p:ph type="sldNum" sz="quarter" idx="12"/>
          </p:nvPr>
        </p:nvSpPr>
        <p:spPr/>
        <p:txBody>
          <a:bodyPr/>
          <a:lstStyle/>
          <a:p>
            <a:fld id="{A4B004E0-3D9A-46B1-AAC0-4D96C3702A8E}" type="slidenum">
              <a:rPr lang="zh-CN" altLang="en-US" smtClean="0"/>
              <a:t>‹#›</a:t>
            </a:fld>
            <a:endParaRPr lang="zh-CN" altLang="en-US"/>
          </a:p>
        </p:txBody>
      </p:sp>
    </p:spTree>
    <p:extLst>
      <p:ext uri="{BB962C8B-B14F-4D97-AF65-F5344CB8AC3E}">
        <p14:creationId xmlns:p14="http://schemas.microsoft.com/office/powerpoint/2010/main" val="3874973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08A1684-245B-4860-9FA0-AF85DCDF1BAB}"/>
              </a:ext>
            </a:extLst>
          </p:cNvPr>
          <p:cNvSpPr>
            <a:spLocks noGrp="1"/>
          </p:cNvSpPr>
          <p:nvPr>
            <p:ph type="dt" sz="half" idx="10"/>
          </p:nvPr>
        </p:nvSpPr>
        <p:spPr/>
        <p:txBody>
          <a:bodyPr/>
          <a:lstStyle/>
          <a:p>
            <a:fld id="{98A2572E-7757-400B-B595-1B0DE1D695AF}" type="datetimeFigureOut">
              <a:rPr lang="zh-CN" altLang="en-US" smtClean="0"/>
              <a:t>2022/1/16</a:t>
            </a:fld>
            <a:endParaRPr lang="zh-CN" altLang="en-US"/>
          </a:p>
        </p:txBody>
      </p:sp>
      <p:sp>
        <p:nvSpPr>
          <p:cNvPr id="3" name="页脚占位符 2">
            <a:extLst>
              <a:ext uri="{FF2B5EF4-FFF2-40B4-BE49-F238E27FC236}">
                <a16:creationId xmlns:a16="http://schemas.microsoft.com/office/drawing/2014/main" id="{8A9884CC-9E75-4ADA-AFD5-0E317E49EF6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C9CBEB5-339C-49A2-B87D-4F7FDE282C5A}"/>
              </a:ext>
            </a:extLst>
          </p:cNvPr>
          <p:cNvSpPr>
            <a:spLocks noGrp="1"/>
          </p:cNvSpPr>
          <p:nvPr>
            <p:ph type="sldNum" sz="quarter" idx="12"/>
          </p:nvPr>
        </p:nvSpPr>
        <p:spPr/>
        <p:txBody>
          <a:bodyPr/>
          <a:lstStyle/>
          <a:p>
            <a:fld id="{A4B004E0-3D9A-46B1-AAC0-4D96C3702A8E}" type="slidenum">
              <a:rPr lang="zh-CN" altLang="en-US" smtClean="0"/>
              <a:t>‹#›</a:t>
            </a:fld>
            <a:endParaRPr lang="zh-CN" altLang="en-US"/>
          </a:p>
        </p:txBody>
      </p:sp>
    </p:spTree>
    <p:extLst>
      <p:ext uri="{BB962C8B-B14F-4D97-AF65-F5344CB8AC3E}">
        <p14:creationId xmlns:p14="http://schemas.microsoft.com/office/powerpoint/2010/main" val="1398489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1913F-D85C-42A9-87D4-5B105A69FB0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B06D74-F23D-4BE7-A036-BEDAEA6EBA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2EBE4EA-2B28-4F70-AAAB-9EC3A54285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32FB89-64B0-4E83-BB44-DAE74102DA39}"/>
              </a:ext>
            </a:extLst>
          </p:cNvPr>
          <p:cNvSpPr>
            <a:spLocks noGrp="1"/>
          </p:cNvSpPr>
          <p:nvPr>
            <p:ph type="dt" sz="half" idx="10"/>
          </p:nvPr>
        </p:nvSpPr>
        <p:spPr/>
        <p:txBody>
          <a:bodyPr/>
          <a:lstStyle/>
          <a:p>
            <a:fld id="{98A2572E-7757-400B-B595-1B0DE1D695AF}" type="datetimeFigureOut">
              <a:rPr lang="zh-CN" altLang="en-US" smtClean="0"/>
              <a:t>2022/1/16</a:t>
            </a:fld>
            <a:endParaRPr lang="zh-CN" altLang="en-US"/>
          </a:p>
        </p:txBody>
      </p:sp>
      <p:sp>
        <p:nvSpPr>
          <p:cNvPr id="6" name="页脚占位符 5">
            <a:extLst>
              <a:ext uri="{FF2B5EF4-FFF2-40B4-BE49-F238E27FC236}">
                <a16:creationId xmlns:a16="http://schemas.microsoft.com/office/drawing/2014/main" id="{7EF0C86B-9E80-4148-9867-D3E2CB00B27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98A10D7-DDAF-4A29-8A5D-52F8896655CB}"/>
              </a:ext>
            </a:extLst>
          </p:cNvPr>
          <p:cNvSpPr>
            <a:spLocks noGrp="1"/>
          </p:cNvSpPr>
          <p:nvPr>
            <p:ph type="sldNum" sz="quarter" idx="12"/>
          </p:nvPr>
        </p:nvSpPr>
        <p:spPr/>
        <p:txBody>
          <a:bodyPr/>
          <a:lstStyle/>
          <a:p>
            <a:fld id="{A4B004E0-3D9A-46B1-AAC0-4D96C3702A8E}" type="slidenum">
              <a:rPr lang="zh-CN" altLang="en-US" smtClean="0"/>
              <a:t>‹#›</a:t>
            </a:fld>
            <a:endParaRPr lang="zh-CN" altLang="en-US"/>
          </a:p>
        </p:txBody>
      </p:sp>
    </p:spTree>
    <p:extLst>
      <p:ext uri="{BB962C8B-B14F-4D97-AF65-F5344CB8AC3E}">
        <p14:creationId xmlns:p14="http://schemas.microsoft.com/office/powerpoint/2010/main" val="3215283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C56D9-53F0-47BA-B098-23B2593C330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833725-4A89-4F45-8733-F3CA7D6EBE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2581EC0-053A-416D-A3B3-50AB13AF80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CD089A-263C-4F08-9222-7C348D527072}"/>
              </a:ext>
            </a:extLst>
          </p:cNvPr>
          <p:cNvSpPr>
            <a:spLocks noGrp="1"/>
          </p:cNvSpPr>
          <p:nvPr>
            <p:ph type="dt" sz="half" idx="10"/>
          </p:nvPr>
        </p:nvSpPr>
        <p:spPr/>
        <p:txBody>
          <a:bodyPr/>
          <a:lstStyle/>
          <a:p>
            <a:fld id="{98A2572E-7757-400B-B595-1B0DE1D695AF}" type="datetimeFigureOut">
              <a:rPr lang="zh-CN" altLang="en-US" smtClean="0"/>
              <a:t>2022/1/16</a:t>
            </a:fld>
            <a:endParaRPr lang="zh-CN" altLang="en-US"/>
          </a:p>
        </p:txBody>
      </p:sp>
      <p:sp>
        <p:nvSpPr>
          <p:cNvPr id="6" name="页脚占位符 5">
            <a:extLst>
              <a:ext uri="{FF2B5EF4-FFF2-40B4-BE49-F238E27FC236}">
                <a16:creationId xmlns:a16="http://schemas.microsoft.com/office/drawing/2014/main" id="{91158429-95B6-48EC-9FBF-7E59F5CD5D4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F902462-D0C6-438E-B1EE-97FE13607639}"/>
              </a:ext>
            </a:extLst>
          </p:cNvPr>
          <p:cNvSpPr>
            <a:spLocks noGrp="1"/>
          </p:cNvSpPr>
          <p:nvPr>
            <p:ph type="sldNum" sz="quarter" idx="12"/>
          </p:nvPr>
        </p:nvSpPr>
        <p:spPr/>
        <p:txBody>
          <a:bodyPr/>
          <a:lstStyle/>
          <a:p>
            <a:fld id="{A4B004E0-3D9A-46B1-AAC0-4D96C3702A8E}" type="slidenum">
              <a:rPr lang="zh-CN" altLang="en-US" smtClean="0"/>
              <a:t>‹#›</a:t>
            </a:fld>
            <a:endParaRPr lang="zh-CN" altLang="en-US"/>
          </a:p>
        </p:txBody>
      </p:sp>
    </p:spTree>
    <p:extLst>
      <p:ext uri="{BB962C8B-B14F-4D97-AF65-F5344CB8AC3E}">
        <p14:creationId xmlns:p14="http://schemas.microsoft.com/office/powerpoint/2010/main" val="2583231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C79094D-B769-4D3F-A841-A8E128FDB2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5D4D29C-2252-4D86-BE4C-314A933F59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D5F6F31-FAC9-40CE-8B63-4110A17644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A2572E-7757-400B-B595-1B0DE1D695AF}" type="datetimeFigureOut">
              <a:rPr lang="zh-CN" altLang="en-US" smtClean="0"/>
              <a:t>2022/1/16</a:t>
            </a:fld>
            <a:endParaRPr lang="zh-CN" altLang="en-US"/>
          </a:p>
        </p:txBody>
      </p:sp>
      <p:sp>
        <p:nvSpPr>
          <p:cNvPr id="5" name="页脚占位符 4">
            <a:extLst>
              <a:ext uri="{FF2B5EF4-FFF2-40B4-BE49-F238E27FC236}">
                <a16:creationId xmlns:a16="http://schemas.microsoft.com/office/drawing/2014/main" id="{1B01A93D-9190-4FFC-B5B7-6C00845874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710E665-FE42-4942-BB2A-DF5094636B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B004E0-3D9A-46B1-AAC0-4D96C3702A8E}" type="slidenum">
              <a:rPr lang="zh-CN" altLang="en-US" smtClean="0"/>
              <a:t>‹#›</a:t>
            </a:fld>
            <a:endParaRPr lang="zh-CN" altLang="en-US"/>
          </a:p>
        </p:txBody>
      </p:sp>
    </p:spTree>
    <p:extLst>
      <p:ext uri="{BB962C8B-B14F-4D97-AF65-F5344CB8AC3E}">
        <p14:creationId xmlns:p14="http://schemas.microsoft.com/office/powerpoint/2010/main" val="24181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9.tiff"/><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jpeg"/><Relationship Id="rId7" Type="http://schemas.openxmlformats.org/officeDocument/2006/relationships/image" Target="../media/image15.sv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1">
            <a:extLst>
              <a:ext uri="{FF2B5EF4-FFF2-40B4-BE49-F238E27FC236}">
                <a16:creationId xmlns:a16="http://schemas.microsoft.com/office/drawing/2014/main" id="{A713C54A-803C-4BAF-8C02-EE29B6403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58259"/>
            <a:ext cx="12192000" cy="5099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本框 20">
            <a:extLst>
              <a:ext uri="{FF2B5EF4-FFF2-40B4-BE49-F238E27FC236}">
                <a16:creationId xmlns:a16="http://schemas.microsoft.com/office/drawing/2014/main" id="{6509BA34-455A-40EA-ADDD-7FBFF521F4C7}"/>
              </a:ext>
            </a:extLst>
          </p:cNvPr>
          <p:cNvSpPr txBox="1"/>
          <p:nvPr/>
        </p:nvSpPr>
        <p:spPr>
          <a:xfrm>
            <a:off x="4836681" y="3053864"/>
            <a:ext cx="2518638" cy="646331"/>
          </a:xfrm>
          <a:prstGeom prst="rect">
            <a:avLst/>
          </a:prstGeom>
          <a:noFill/>
        </p:spPr>
        <p:txBody>
          <a:bodyPr wrap="none" rtlCol="0">
            <a:spAutoFit/>
          </a:bodyPr>
          <a:lstStyle/>
          <a:p>
            <a:pPr algn="ctr"/>
            <a:r>
              <a:rPr lang="en-US" altLang="zh-CN" dirty="0">
                <a:latin typeface="Arial" panose="020B0604020202020204" pitchFamily="34" charset="0"/>
                <a:ea typeface="苹方 中等" panose="020B0400000000000000" pitchFamily="34" charset="-122"/>
                <a:cs typeface="Arial" panose="020B0604020202020204" pitchFamily="34" charset="0"/>
              </a:rPr>
              <a:t>SANER 2022</a:t>
            </a:r>
          </a:p>
          <a:p>
            <a:pPr algn="ctr"/>
            <a:r>
              <a:rPr lang="en-US" altLang="zh-CN" dirty="0">
                <a:latin typeface="Arial" panose="020B0604020202020204" pitchFamily="34" charset="0"/>
                <a:ea typeface="苹方 中等" panose="020B0400000000000000" pitchFamily="34" charset="-122"/>
                <a:cs typeface="Arial" panose="020B0604020202020204" pitchFamily="34" charset="0"/>
              </a:rPr>
              <a:t>Honolulu, Hawaii, USA</a:t>
            </a:r>
            <a:endParaRPr lang="zh-CN" altLang="en-US" dirty="0">
              <a:latin typeface="Arial" panose="020B0604020202020204" pitchFamily="34" charset="0"/>
              <a:ea typeface="苹方 中等" panose="020B0400000000000000" pitchFamily="34" charset="-122"/>
              <a:cs typeface="Arial" panose="020B0604020202020204" pitchFamily="34" charset="0"/>
            </a:endParaRPr>
          </a:p>
        </p:txBody>
      </p:sp>
      <p:sp>
        <p:nvSpPr>
          <p:cNvPr id="30" name="文本框 29">
            <a:extLst>
              <a:ext uri="{FF2B5EF4-FFF2-40B4-BE49-F238E27FC236}">
                <a16:creationId xmlns:a16="http://schemas.microsoft.com/office/drawing/2014/main" id="{830BE273-7A05-4980-BF10-FB26363BA6EC}"/>
              </a:ext>
            </a:extLst>
          </p:cNvPr>
          <p:cNvSpPr txBox="1"/>
          <p:nvPr/>
        </p:nvSpPr>
        <p:spPr>
          <a:xfrm>
            <a:off x="3774041" y="4031876"/>
            <a:ext cx="4643918" cy="369332"/>
          </a:xfrm>
          <a:prstGeom prst="rect">
            <a:avLst/>
          </a:prstGeom>
          <a:noFill/>
        </p:spPr>
        <p:txBody>
          <a:bodyPr wrap="square" rtlCol="0">
            <a:spAutoFit/>
          </a:bodyPr>
          <a:lstStyle/>
          <a:p>
            <a:pPr>
              <a:spcBef>
                <a:spcPts val="600"/>
              </a:spcBef>
            </a:pPr>
            <a:r>
              <a:rPr lang="en-US" altLang="zh-CN" u="sng" dirty="0" err="1">
                <a:latin typeface="Arial" panose="020B0604020202020204" pitchFamily="34" charset="0"/>
                <a:ea typeface="苹方 中等" panose="020B0400000000000000" pitchFamily="34" charset="-122"/>
                <a:cs typeface="Arial" panose="020B0604020202020204" pitchFamily="34" charset="0"/>
              </a:rPr>
              <a:t>Ke</a:t>
            </a:r>
            <a:r>
              <a:rPr lang="en-US" altLang="zh-CN" u="sng" dirty="0">
                <a:latin typeface="Arial" panose="020B0604020202020204" pitchFamily="34" charset="0"/>
                <a:ea typeface="苹方 中等" panose="020B0400000000000000" pitchFamily="34" charset="-122"/>
                <a:cs typeface="Arial" panose="020B0604020202020204" pitchFamily="34" charset="0"/>
              </a:rPr>
              <a:t> Liu</a:t>
            </a:r>
            <a:r>
              <a:rPr lang="en-US" altLang="zh-CN" dirty="0">
                <a:latin typeface="Arial" panose="020B0604020202020204" pitchFamily="34" charset="0"/>
                <a:ea typeface="苹方 中等" panose="020B0400000000000000" pitchFamily="34" charset="-122"/>
                <a:cs typeface="Arial" panose="020B0604020202020204" pitchFamily="34" charset="0"/>
              </a:rPr>
              <a:t>, </a:t>
            </a:r>
            <a:r>
              <a:rPr lang="en-US" altLang="zh-CN" dirty="0" err="1">
                <a:latin typeface="Arial" panose="020B0604020202020204" pitchFamily="34" charset="0"/>
                <a:ea typeface="苹方 中等" panose="020B0400000000000000" pitchFamily="34" charset="-122"/>
                <a:cs typeface="Arial" panose="020B0604020202020204" pitchFamily="34" charset="0"/>
              </a:rPr>
              <a:t>Guang</a:t>
            </a:r>
            <a:r>
              <a:rPr lang="en-US" altLang="zh-CN" dirty="0">
                <a:latin typeface="Arial" panose="020B0604020202020204" pitchFamily="34" charset="0"/>
                <a:ea typeface="苹方 中等" panose="020B0400000000000000" pitchFamily="34" charset="-122"/>
                <a:cs typeface="Arial" panose="020B0604020202020204" pitchFamily="34" charset="0"/>
              </a:rPr>
              <a:t> Yang, Xiang Chen, Chi Yu</a:t>
            </a:r>
            <a:endParaRPr lang="zh-CN" altLang="en-US" dirty="0">
              <a:latin typeface="Arial" panose="020B0604020202020204" pitchFamily="34" charset="0"/>
              <a:ea typeface="苹方 中等" panose="020B0400000000000000" pitchFamily="34" charset="-122"/>
              <a:cs typeface="Arial" panose="020B0604020202020204" pitchFamily="34" charset="0"/>
            </a:endParaRPr>
          </a:p>
        </p:txBody>
      </p:sp>
      <p:sp>
        <p:nvSpPr>
          <p:cNvPr id="17" name="文本框 16">
            <a:extLst>
              <a:ext uri="{FF2B5EF4-FFF2-40B4-BE49-F238E27FC236}">
                <a16:creationId xmlns:a16="http://schemas.microsoft.com/office/drawing/2014/main" id="{0823CC8F-5543-4798-81A9-EABEF71CD4AF}"/>
              </a:ext>
            </a:extLst>
          </p:cNvPr>
          <p:cNvSpPr txBox="1"/>
          <p:nvPr/>
        </p:nvSpPr>
        <p:spPr>
          <a:xfrm>
            <a:off x="841600" y="1940960"/>
            <a:ext cx="10508799" cy="954107"/>
          </a:xfrm>
          <a:prstGeom prst="rect">
            <a:avLst/>
          </a:prstGeom>
          <a:noFill/>
        </p:spPr>
        <p:txBody>
          <a:bodyPr wrap="square" rtlCol="0">
            <a:spAutoFit/>
          </a:bodyPr>
          <a:lstStyle/>
          <a:p>
            <a:pPr algn="ctr"/>
            <a:r>
              <a:rPr lang="en-US" altLang="zh-CN" sz="2800" i="0" dirty="0" err="1">
                <a:solidFill>
                  <a:srgbClr val="333333"/>
                </a:solidFill>
                <a:effectLst/>
                <a:latin typeface="Arial" panose="020B0604020202020204" pitchFamily="34" charset="0"/>
                <a:ea typeface="苹方 粗体" panose="020B0600000000000000" pitchFamily="34" charset="-122"/>
                <a:cs typeface="Arial" panose="020B0604020202020204" pitchFamily="34" charset="0"/>
              </a:rPr>
              <a:t>SOTitle</a:t>
            </a:r>
            <a:r>
              <a:rPr lang="en-US" altLang="zh-CN" sz="2800" i="0" dirty="0">
                <a:solidFill>
                  <a:srgbClr val="333333"/>
                </a:solidFill>
                <a:effectLst/>
                <a:latin typeface="Arial" panose="020B0604020202020204" pitchFamily="34" charset="0"/>
                <a:ea typeface="苹方 粗体" panose="020B0600000000000000" pitchFamily="34" charset="-122"/>
                <a:cs typeface="Arial" panose="020B0604020202020204" pitchFamily="34" charset="0"/>
              </a:rPr>
              <a:t>: A Transformer-based Post Title Generation Approach for Stack Overflow</a:t>
            </a:r>
          </a:p>
        </p:txBody>
      </p:sp>
      <p:pic>
        <p:nvPicPr>
          <p:cNvPr id="1026" name="Picture 2" descr="IEEE SANER (@SANERconf) / Twitter">
            <a:extLst>
              <a:ext uri="{FF2B5EF4-FFF2-40B4-BE49-F238E27FC236}">
                <a16:creationId xmlns:a16="http://schemas.microsoft.com/office/drawing/2014/main" id="{338CDF4B-4836-47E5-B254-908B58AA59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6625"/>
            <a:ext cx="990621" cy="99062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99275078-5548-494D-B596-FBE5D54B76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6001" y="-26380"/>
            <a:ext cx="3603048" cy="1176630"/>
          </a:xfrm>
          <a:prstGeom prst="rect">
            <a:avLst/>
          </a:prstGeom>
        </p:spPr>
      </p:pic>
    </p:spTree>
    <p:extLst>
      <p:ext uri="{BB962C8B-B14F-4D97-AF65-F5344CB8AC3E}">
        <p14:creationId xmlns:p14="http://schemas.microsoft.com/office/powerpoint/2010/main" val="3223813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2">
            <a:extLst>
              <a:ext uri="{FF2B5EF4-FFF2-40B4-BE49-F238E27FC236}">
                <a16:creationId xmlns:a16="http://schemas.microsoft.com/office/drawing/2014/main" id="{DF2FE245-B2BC-4B9B-B835-4DD0BB852770}"/>
              </a:ext>
            </a:extLst>
          </p:cNvPr>
          <p:cNvSpPr txBox="1"/>
          <p:nvPr/>
        </p:nvSpPr>
        <p:spPr>
          <a:xfrm>
            <a:off x="1815563" y="205944"/>
            <a:ext cx="3588643" cy="523220"/>
          </a:xfrm>
          <a:prstGeom prst="rect">
            <a:avLst/>
          </a:prstGeom>
          <a:noFill/>
        </p:spPr>
        <p:txBody>
          <a:bodyPr wrap="square" rtlCol="0">
            <a:spAutoFit/>
          </a:bodyPr>
          <a:lstStyle/>
          <a:p>
            <a:pPr algn="ctr"/>
            <a:r>
              <a:rPr lang="en-US" altLang="zh-CN" sz="2800" b="1" dirty="0">
                <a:solidFill>
                  <a:srgbClr val="005DA2"/>
                </a:solidFill>
                <a:latin typeface="Arial" panose="020B0604020202020204" pitchFamily="34" charset="0"/>
                <a:ea typeface="微软雅黑" pitchFamily="34" charset="-122"/>
                <a:cs typeface="Arial" panose="020B0604020202020204" pitchFamily="34" charset="0"/>
              </a:rPr>
              <a:t>RQ1:Performance</a:t>
            </a:r>
          </a:p>
        </p:txBody>
      </p:sp>
      <p:pic>
        <p:nvPicPr>
          <p:cNvPr id="3" name="图片 2">
            <a:extLst>
              <a:ext uri="{FF2B5EF4-FFF2-40B4-BE49-F238E27FC236}">
                <a16:creationId xmlns:a16="http://schemas.microsoft.com/office/drawing/2014/main" id="{0E98E46C-50CC-4045-B590-F923749CA404}"/>
              </a:ext>
            </a:extLst>
          </p:cNvPr>
          <p:cNvPicPr>
            <a:picLocks noChangeAspect="1"/>
          </p:cNvPicPr>
          <p:nvPr/>
        </p:nvPicPr>
        <p:blipFill>
          <a:blip r:embed="rId3"/>
          <a:stretch>
            <a:fillRect/>
          </a:stretch>
        </p:blipFill>
        <p:spPr>
          <a:xfrm>
            <a:off x="0" y="2005154"/>
            <a:ext cx="12192000" cy="2471658"/>
          </a:xfrm>
          <a:prstGeom prst="rect">
            <a:avLst/>
          </a:prstGeom>
        </p:spPr>
      </p:pic>
      <p:grpSp>
        <p:nvGrpSpPr>
          <p:cNvPr id="8" name="组合 7">
            <a:extLst>
              <a:ext uri="{FF2B5EF4-FFF2-40B4-BE49-F238E27FC236}">
                <a16:creationId xmlns:a16="http://schemas.microsoft.com/office/drawing/2014/main" id="{C2E0E711-7BBB-4C4F-B2DE-5B74D72E126A}"/>
              </a:ext>
            </a:extLst>
          </p:cNvPr>
          <p:cNvGrpSpPr/>
          <p:nvPr/>
        </p:nvGrpSpPr>
        <p:grpSpPr>
          <a:xfrm>
            <a:off x="2502901" y="5006538"/>
            <a:ext cx="7328589" cy="1416924"/>
            <a:chOff x="2502901" y="5006538"/>
            <a:chExt cx="7328589" cy="1416924"/>
          </a:xfrm>
        </p:grpSpPr>
        <p:sp>
          <p:nvSpPr>
            <p:cNvPr id="2" name="矩形: 圆角 1">
              <a:extLst>
                <a:ext uri="{FF2B5EF4-FFF2-40B4-BE49-F238E27FC236}">
                  <a16:creationId xmlns:a16="http://schemas.microsoft.com/office/drawing/2014/main" id="{8A1D295A-DA48-453B-9F2E-BE7DFFA4B991}"/>
                </a:ext>
              </a:extLst>
            </p:cNvPr>
            <p:cNvSpPr/>
            <p:nvPr/>
          </p:nvSpPr>
          <p:spPr>
            <a:xfrm>
              <a:off x="2502901" y="5006538"/>
              <a:ext cx="7186197" cy="1292662"/>
            </a:xfrm>
            <a:prstGeom prst="roundRect">
              <a:avLst/>
            </a:prstGeom>
            <a:solidFill>
              <a:srgbClr val="F2F2F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endParaRPr lang="zh-CN" altLang="en-US" sz="2000" dirty="0">
                <a:solidFill>
                  <a:schemeClr val="tx1"/>
                </a:solidFill>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29A91778-003E-402B-ADD6-9A08C83ECCAA}"/>
                </a:ext>
              </a:extLst>
            </p:cNvPr>
            <p:cNvSpPr txBox="1"/>
            <p:nvPr/>
          </p:nvSpPr>
          <p:spPr>
            <a:xfrm>
              <a:off x="2645294" y="5130800"/>
              <a:ext cx="7186196" cy="1292662"/>
            </a:xfrm>
            <a:prstGeom prst="rect">
              <a:avLst/>
            </a:prstGeom>
            <a:noFill/>
          </p:spPr>
          <p:txBody>
            <a:bodyPr wrap="square" rtlCol="0">
              <a:spAutoFit/>
            </a:bodyPr>
            <a:lstStyle/>
            <a:p>
              <a:r>
                <a:rPr lang="en-US" altLang="zh-CN" sz="2000" b="1" dirty="0">
                  <a:solidFill>
                    <a:schemeClr val="tx1"/>
                  </a:solidFill>
                  <a:latin typeface="Arial" panose="020B0604020202020204" pitchFamily="34" charset="0"/>
                  <a:cs typeface="Arial" panose="020B0604020202020204" pitchFamily="34" charset="0"/>
                </a:rPr>
                <a:t>Summary: </a:t>
              </a:r>
              <a:r>
                <a:rPr lang="en-US" altLang="zh-CN" sz="2000" dirty="0" err="1">
                  <a:solidFill>
                    <a:schemeClr val="tx1"/>
                  </a:solidFill>
                  <a:latin typeface="Arial" panose="020B0604020202020204" pitchFamily="34" charset="0"/>
                  <a:cs typeface="Arial" panose="020B0604020202020204" pitchFamily="34" charset="0"/>
                </a:rPr>
                <a:t>SOTitle</a:t>
              </a:r>
              <a:r>
                <a:rPr lang="en-US" altLang="zh-CN" sz="2000" dirty="0">
                  <a:solidFill>
                    <a:schemeClr val="tx1"/>
                  </a:solidFill>
                  <a:latin typeface="Arial" panose="020B0604020202020204" pitchFamily="34" charset="0"/>
                  <a:cs typeface="Arial" panose="020B0604020202020204" pitchFamily="34" charset="0"/>
                </a:rPr>
                <a:t> can achieve better performance than six state-of-the-art baselines for different programming languages via automatic evaluation.</a:t>
              </a:r>
              <a:endParaRPr lang="zh-CN" altLang="en-US" sz="2000" dirty="0">
                <a:solidFill>
                  <a:schemeClr val="tx1"/>
                </a:solidFill>
                <a:latin typeface="Arial" panose="020B0604020202020204" pitchFamily="34" charset="0"/>
                <a:cs typeface="Arial" panose="020B0604020202020204" pitchFamily="34" charset="0"/>
              </a:endParaRPr>
            </a:p>
            <a:p>
              <a:endParaRPr lang="zh-CN" alt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788336063"/>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2">
            <a:extLst>
              <a:ext uri="{FF2B5EF4-FFF2-40B4-BE49-F238E27FC236}">
                <a16:creationId xmlns:a16="http://schemas.microsoft.com/office/drawing/2014/main" id="{DF2FE245-B2BC-4B9B-B835-4DD0BB852770}"/>
              </a:ext>
            </a:extLst>
          </p:cNvPr>
          <p:cNvSpPr txBox="1"/>
          <p:nvPr/>
        </p:nvSpPr>
        <p:spPr>
          <a:xfrm>
            <a:off x="1815563" y="205944"/>
            <a:ext cx="3588643" cy="523220"/>
          </a:xfrm>
          <a:prstGeom prst="rect">
            <a:avLst/>
          </a:prstGeom>
          <a:noFill/>
        </p:spPr>
        <p:txBody>
          <a:bodyPr wrap="square" rtlCol="0">
            <a:spAutoFit/>
          </a:bodyPr>
          <a:lstStyle/>
          <a:p>
            <a:pPr algn="ctr"/>
            <a:r>
              <a:rPr lang="en-US" altLang="zh-CN" sz="2800" b="1" dirty="0">
                <a:solidFill>
                  <a:srgbClr val="005DA2"/>
                </a:solidFill>
                <a:latin typeface="Arial" panose="020B0604020202020204" pitchFamily="34" charset="0"/>
                <a:ea typeface="微软雅黑" pitchFamily="34" charset="-122"/>
                <a:cs typeface="Arial" panose="020B0604020202020204" pitchFamily="34" charset="0"/>
              </a:rPr>
              <a:t>RQ1:Performance</a:t>
            </a:r>
          </a:p>
        </p:txBody>
      </p:sp>
      <p:grpSp>
        <p:nvGrpSpPr>
          <p:cNvPr id="22" name="组合 21">
            <a:extLst>
              <a:ext uri="{FF2B5EF4-FFF2-40B4-BE49-F238E27FC236}">
                <a16:creationId xmlns:a16="http://schemas.microsoft.com/office/drawing/2014/main" id="{C799A2AA-BB46-4850-BDDB-F0F4ACBC0188}"/>
              </a:ext>
            </a:extLst>
          </p:cNvPr>
          <p:cNvGrpSpPr/>
          <p:nvPr/>
        </p:nvGrpSpPr>
        <p:grpSpPr>
          <a:xfrm>
            <a:off x="302092" y="1663808"/>
            <a:ext cx="11587815" cy="4570185"/>
            <a:chOff x="514745" y="480484"/>
            <a:chExt cx="11178110" cy="5683302"/>
          </a:xfrm>
        </p:grpSpPr>
        <p:sp>
          <p:nvSpPr>
            <p:cNvPr id="23" name="矩形 22">
              <a:extLst>
                <a:ext uri="{FF2B5EF4-FFF2-40B4-BE49-F238E27FC236}">
                  <a16:creationId xmlns:a16="http://schemas.microsoft.com/office/drawing/2014/main" id="{BBF7EC13-58A8-4869-892C-73363FF1AC67}"/>
                </a:ext>
              </a:extLst>
            </p:cNvPr>
            <p:cNvSpPr/>
            <p:nvPr/>
          </p:nvSpPr>
          <p:spPr>
            <a:xfrm>
              <a:off x="514745" y="480484"/>
              <a:ext cx="11162509" cy="5683301"/>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4" name="矩形 23">
              <a:extLst>
                <a:ext uri="{FF2B5EF4-FFF2-40B4-BE49-F238E27FC236}">
                  <a16:creationId xmlns:a16="http://schemas.microsoft.com/office/drawing/2014/main" id="{9A4AAD12-20EC-491E-82F2-26329F282ABA}"/>
                </a:ext>
              </a:extLst>
            </p:cNvPr>
            <p:cNvSpPr/>
            <p:nvPr/>
          </p:nvSpPr>
          <p:spPr>
            <a:xfrm>
              <a:off x="6312353" y="480484"/>
              <a:ext cx="5380502" cy="5683302"/>
            </a:xfrm>
            <a:prstGeom prst="rect">
              <a:avLst/>
            </a:prstGeom>
            <a:solidFill>
              <a:srgbClr val="EFEFEF"/>
            </a:solidFill>
            <a:ln>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16DB64A4-6923-48D7-BC02-69B1F5B76E6F}"/>
              </a:ext>
            </a:extLst>
          </p:cNvPr>
          <p:cNvSpPr txBox="1"/>
          <p:nvPr/>
        </p:nvSpPr>
        <p:spPr>
          <a:xfrm>
            <a:off x="6360712" y="2267708"/>
            <a:ext cx="5545367" cy="3499484"/>
          </a:xfrm>
          <a:prstGeom prst="rect">
            <a:avLst/>
          </a:prstGeom>
          <a:noFill/>
        </p:spPr>
        <p:txBody>
          <a:bodyPr wrap="square" rtlCol="0">
            <a:spAutoFit/>
          </a:bodyPr>
          <a:lstStyle/>
          <a:p>
            <a:pPr>
              <a:lnSpc>
                <a:spcPct val="150000"/>
              </a:lnSpc>
              <a:spcBef>
                <a:spcPts val="300"/>
              </a:spcBef>
              <a:spcAft>
                <a:spcPts val="300"/>
              </a:spcAft>
            </a:pPr>
            <a:r>
              <a:rPr lang="en-US" altLang="zh-CN" sz="1400" b="1" dirty="0">
                <a:latin typeface="Arial" panose="020B0604020202020204" pitchFamily="34" charset="0"/>
                <a:cs typeface="Arial" panose="020B0604020202020204" pitchFamily="34" charset="0"/>
              </a:rPr>
              <a:t>Ground truth: </a:t>
            </a:r>
            <a:r>
              <a:rPr lang="en-US" altLang="zh-CN" sz="1400" dirty="0">
                <a:latin typeface="Arial" panose="020B0604020202020204" pitchFamily="34" charset="0"/>
                <a:cs typeface="Arial" panose="020B0604020202020204" pitchFamily="34" charset="0"/>
              </a:rPr>
              <a:t>Is it correct to append to a list while iterating over it ?</a:t>
            </a:r>
          </a:p>
          <a:p>
            <a:pPr>
              <a:lnSpc>
                <a:spcPct val="150000"/>
              </a:lnSpc>
              <a:spcBef>
                <a:spcPts val="300"/>
              </a:spcBef>
              <a:spcAft>
                <a:spcPts val="300"/>
              </a:spcAft>
            </a:pPr>
            <a:r>
              <a:rPr lang="en-US" altLang="zh-CN" sz="1400" b="1" dirty="0">
                <a:latin typeface="Arial" panose="020B0604020202020204" pitchFamily="34" charset="0"/>
                <a:cs typeface="Arial" panose="020B0604020202020204" pitchFamily="34" charset="0"/>
              </a:rPr>
              <a:t>BM25: </a:t>
            </a:r>
            <a:r>
              <a:rPr lang="en-US" altLang="zh-CN" sz="1400" dirty="0">
                <a:latin typeface="Arial" panose="020B0604020202020204" pitchFamily="34" charset="0"/>
                <a:cs typeface="Arial" panose="020B0604020202020204" pitchFamily="34" charset="0"/>
              </a:rPr>
              <a:t>Iterating over partitions in Python</a:t>
            </a:r>
          </a:p>
          <a:p>
            <a:pPr>
              <a:lnSpc>
                <a:spcPct val="150000"/>
              </a:lnSpc>
              <a:spcBef>
                <a:spcPts val="300"/>
              </a:spcBef>
              <a:spcAft>
                <a:spcPts val="300"/>
              </a:spcAft>
            </a:pPr>
            <a:r>
              <a:rPr lang="en-US" altLang="zh-CN" sz="1400" b="1" dirty="0">
                <a:latin typeface="Arial" panose="020B0604020202020204" pitchFamily="34" charset="0"/>
                <a:cs typeface="Arial" panose="020B0604020202020204" pitchFamily="34" charset="0"/>
              </a:rPr>
              <a:t>NMT: </a:t>
            </a:r>
            <a:r>
              <a:rPr lang="en-US" altLang="zh-CN" sz="1400" dirty="0">
                <a:latin typeface="Arial" panose="020B0604020202020204" pitchFamily="34" charset="0"/>
                <a:cs typeface="Arial" panose="020B0604020202020204" pitchFamily="34" charset="0"/>
              </a:rPr>
              <a:t>How to append to a list ?</a:t>
            </a:r>
          </a:p>
          <a:p>
            <a:pPr>
              <a:lnSpc>
                <a:spcPct val="150000"/>
              </a:lnSpc>
              <a:spcBef>
                <a:spcPts val="300"/>
              </a:spcBef>
              <a:spcAft>
                <a:spcPts val="300"/>
              </a:spcAft>
            </a:pPr>
            <a:r>
              <a:rPr lang="en-US" altLang="zh-CN" sz="1400" b="1" dirty="0">
                <a:latin typeface="Arial" panose="020B0604020202020204" pitchFamily="34" charset="0"/>
                <a:cs typeface="Arial" panose="020B0604020202020204" pitchFamily="34" charset="0"/>
              </a:rPr>
              <a:t>Hybrid-</a:t>
            </a:r>
            <a:r>
              <a:rPr lang="en-US" altLang="zh-CN" sz="1400" b="1" dirty="0" err="1">
                <a:latin typeface="Arial" panose="020B0604020202020204" pitchFamily="34" charset="0"/>
                <a:cs typeface="Arial" panose="020B0604020202020204" pitchFamily="34" charset="0"/>
              </a:rPr>
              <a:t>DeepCom</a:t>
            </a:r>
            <a:r>
              <a:rPr lang="en-US" altLang="zh-CN" sz="1400" b="1"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Appending a list to a list comprehension in python</a:t>
            </a:r>
          </a:p>
          <a:p>
            <a:pPr>
              <a:lnSpc>
                <a:spcPct val="150000"/>
              </a:lnSpc>
              <a:spcBef>
                <a:spcPts val="300"/>
              </a:spcBef>
              <a:spcAft>
                <a:spcPts val="300"/>
              </a:spcAft>
            </a:pPr>
            <a:r>
              <a:rPr lang="en-US" altLang="zh-CN" sz="1400" b="1" dirty="0">
                <a:latin typeface="Arial" panose="020B0604020202020204" pitchFamily="34" charset="0"/>
                <a:cs typeface="Arial" panose="020B0604020202020204" pitchFamily="34" charset="0"/>
              </a:rPr>
              <a:t>Transformer: </a:t>
            </a:r>
            <a:r>
              <a:rPr lang="en-US" altLang="zh-CN" sz="1400" dirty="0">
                <a:latin typeface="Arial" panose="020B0604020202020204" pitchFamily="34" charset="0"/>
                <a:cs typeface="Arial" panose="020B0604020202020204" pitchFamily="34" charset="0"/>
              </a:rPr>
              <a:t>Python list comprehension</a:t>
            </a:r>
          </a:p>
          <a:p>
            <a:pPr>
              <a:lnSpc>
                <a:spcPct val="150000"/>
              </a:lnSpc>
              <a:spcBef>
                <a:spcPts val="300"/>
              </a:spcBef>
              <a:spcAft>
                <a:spcPts val="300"/>
              </a:spcAft>
            </a:pPr>
            <a:r>
              <a:rPr lang="en-US" altLang="zh-CN" sz="1400" b="1" dirty="0">
                <a:latin typeface="Arial" panose="020B0604020202020204" pitchFamily="34" charset="0"/>
                <a:cs typeface="Arial" panose="020B0604020202020204" pitchFamily="34" charset="0"/>
              </a:rPr>
              <a:t>BART: </a:t>
            </a:r>
            <a:r>
              <a:rPr lang="en-US" altLang="zh-CN" sz="1400" dirty="0">
                <a:latin typeface="Arial" panose="020B0604020202020204" pitchFamily="34" charset="0"/>
                <a:cs typeface="Arial" panose="020B0604020202020204" pitchFamily="34" charset="0"/>
              </a:rPr>
              <a:t>Python list append ( )</a:t>
            </a:r>
          </a:p>
          <a:p>
            <a:pPr>
              <a:lnSpc>
                <a:spcPct val="150000"/>
              </a:lnSpc>
              <a:spcBef>
                <a:spcPts val="300"/>
              </a:spcBef>
              <a:spcAft>
                <a:spcPts val="300"/>
              </a:spcAft>
            </a:pPr>
            <a:r>
              <a:rPr lang="en-US" altLang="zh-CN" sz="1400" b="1" dirty="0">
                <a:latin typeface="Arial" panose="020B0604020202020204" pitchFamily="34" charset="0"/>
                <a:cs typeface="Arial" panose="020B0604020202020204" pitchFamily="34" charset="0"/>
              </a:rPr>
              <a:t>Code2Que: </a:t>
            </a:r>
            <a:r>
              <a:rPr lang="en-US" altLang="zh-CN" sz="1400" dirty="0">
                <a:latin typeface="Arial" panose="020B0604020202020204" pitchFamily="34" charset="0"/>
                <a:cs typeface="Arial" panose="020B0604020202020204" pitchFamily="34" charset="0"/>
              </a:rPr>
              <a:t>How to append to a list in python ?</a:t>
            </a:r>
          </a:p>
          <a:p>
            <a:pPr>
              <a:lnSpc>
                <a:spcPct val="150000"/>
              </a:lnSpc>
              <a:spcBef>
                <a:spcPts val="300"/>
              </a:spcBef>
              <a:spcAft>
                <a:spcPts val="300"/>
              </a:spcAft>
            </a:pPr>
            <a:r>
              <a:rPr lang="en-US" altLang="zh-CN" sz="1400" b="1" dirty="0" err="1">
                <a:latin typeface="Arial" panose="020B0604020202020204" pitchFamily="34" charset="0"/>
                <a:cs typeface="Arial" panose="020B0604020202020204" pitchFamily="34" charset="0"/>
              </a:rPr>
              <a:t>SOTitle</a:t>
            </a:r>
            <a:r>
              <a:rPr lang="en-US" altLang="zh-CN" sz="1400" b="1"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Is it discouraged to append to a list while iterating over it ?</a:t>
            </a:r>
          </a:p>
        </p:txBody>
      </p:sp>
      <p:sp>
        <p:nvSpPr>
          <p:cNvPr id="26" name="文本框 25">
            <a:extLst>
              <a:ext uri="{FF2B5EF4-FFF2-40B4-BE49-F238E27FC236}">
                <a16:creationId xmlns:a16="http://schemas.microsoft.com/office/drawing/2014/main" id="{C836C483-330C-4838-96C5-3831CC60C246}"/>
              </a:ext>
            </a:extLst>
          </p:cNvPr>
          <p:cNvSpPr txBox="1"/>
          <p:nvPr/>
        </p:nvSpPr>
        <p:spPr>
          <a:xfrm>
            <a:off x="366781" y="1678138"/>
            <a:ext cx="1678665" cy="338554"/>
          </a:xfrm>
          <a:prstGeom prst="rect">
            <a:avLst/>
          </a:prstGeom>
          <a:noFill/>
        </p:spPr>
        <p:txBody>
          <a:bodyPr wrap="none" rtlCol="0">
            <a:spAutoFit/>
          </a:bodyPr>
          <a:lstStyle/>
          <a:p>
            <a:r>
              <a:rPr lang="en-US" altLang="zh-CN" sz="1600" b="1" dirty="0">
                <a:latin typeface="Arial" panose="020B0604020202020204" pitchFamily="34" charset="0"/>
                <a:cs typeface="Arial" panose="020B0604020202020204" pitchFamily="34" charset="0"/>
              </a:rPr>
              <a:t>Problem body :</a:t>
            </a:r>
            <a:endParaRPr lang="zh-CN" altLang="en-US" sz="1600" b="1" dirty="0">
              <a:latin typeface="Arial" panose="020B0604020202020204" pitchFamily="34" charset="0"/>
              <a:cs typeface="Arial" panose="020B0604020202020204" pitchFamily="34" charset="0"/>
            </a:endParaRPr>
          </a:p>
        </p:txBody>
      </p:sp>
      <p:cxnSp>
        <p:nvCxnSpPr>
          <p:cNvPr id="27" name="直接连接符 26">
            <a:extLst>
              <a:ext uri="{FF2B5EF4-FFF2-40B4-BE49-F238E27FC236}">
                <a16:creationId xmlns:a16="http://schemas.microsoft.com/office/drawing/2014/main" id="{1A2A21C7-D4B0-4AB8-8825-9E8C1E4C31FF}"/>
              </a:ext>
            </a:extLst>
          </p:cNvPr>
          <p:cNvCxnSpPr>
            <a:cxnSpLocks/>
          </p:cNvCxnSpPr>
          <p:nvPr/>
        </p:nvCxnSpPr>
        <p:spPr>
          <a:xfrm flipV="1">
            <a:off x="302091" y="2002581"/>
            <a:ext cx="11589722" cy="2414"/>
          </a:xfrm>
          <a:prstGeom prst="line">
            <a:avLst/>
          </a:prstGeom>
        </p:spPr>
        <p:style>
          <a:lnRef idx="1">
            <a:schemeClr val="dk1"/>
          </a:lnRef>
          <a:fillRef idx="0">
            <a:schemeClr val="dk1"/>
          </a:fillRef>
          <a:effectRef idx="0">
            <a:schemeClr val="dk1"/>
          </a:effectRef>
          <a:fontRef idx="minor">
            <a:schemeClr val="tx1"/>
          </a:fontRef>
        </p:style>
      </p:cxnSp>
      <p:sp>
        <p:nvSpPr>
          <p:cNvPr id="28" name="文本框 27">
            <a:extLst>
              <a:ext uri="{FF2B5EF4-FFF2-40B4-BE49-F238E27FC236}">
                <a16:creationId xmlns:a16="http://schemas.microsoft.com/office/drawing/2014/main" id="{3DA81AFD-3980-4471-A2AE-FB5523E761F4}"/>
              </a:ext>
            </a:extLst>
          </p:cNvPr>
          <p:cNvSpPr txBox="1"/>
          <p:nvPr/>
        </p:nvSpPr>
        <p:spPr>
          <a:xfrm>
            <a:off x="6328366" y="1693079"/>
            <a:ext cx="733337" cy="338554"/>
          </a:xfrm>
          <a:prstGeom prst="rect">
            <a:avLst/>
          </a:prstGeom>
          <a:noFill/>
        </p:spPr>
        <p:txBody>
          <a:bodyPr wrap="square" rtlCol="0">
            <a:spAutoFit/>
          </a:bodyPr>
          <a:lstStyle/>
          <a:p>
            <a:r>
              <a:rPr lang="en-US" altLang="zh-CN" sz="1600" b="1" dirty="0">
                <a:latin typeface="Arial" panose="020B0604020202020204" pitchFamily="34" charset="0"/>
                <a:cs typeface="Arial" panose="020B0604020202020204" pitchFamily="34" charset="0"/>
              </a:rPr>
              <a:t>Title :</a:t>
            </a:r>
            <a:endParaRPr lang="zh-CN" altLang="en-US" sz="1600" b="1" dirty="0">
              <a:latin typeface="Arial" panose="020B0604020202020204" pitchFamily="34" charset="0"/>
              <a:cs typeface="Arial" panose="020B0604020202020204" pitchFamily="34" charset="0"/>
            </a:endParaRPr>
          </a:p>
        </p:txBody>
      </p:sp>
      <p:pic>
        <p:nvPicPr>
          <p:cNvPr id="29" name="图片 28">
            <a:extLst>
              <a:ext uri="{FF2B5EF4-FFF2-40B4-BE49-F238E27FC236}">
                <a16:creationId xmlns:a16="http://schemas.microsoft.com/office/drawing/2014/main" id="{642EB7C7-3DE2-4E8E-A706-33C47706F4CB}"/>
              </a:ext>
            </a:extLst>
          </p:cNvPr>
          <p:cNvPicPr>
            <a:picLocks noChangeAspect="1"/>
          </p:cNvPicPr>
          <p:nvPr/>
        </p:nvPicPr>
        <p:blipFill>
          <a:blip r:embed="rId3"/>
          <a:stretch>
            <a:fillRect/>
          </a:stretch>
        </p:blipFill>
        <p:spPr>
          <a:xfrm>
            <a:off x="366781" y="2191355"/>
            <a:ext cx="5929242" cy="3652190"/>
          </a:xfrm>
          <a:prstGeom prst="rect">
            <a:avLst/>
          </a:prstGeom>
        </p:spPr>
      </p:pic>
      <p:sp>
        <p:nvSpPr>
          <p:cNvPr id="31" name="矩形 30">
            <a:extLst>
              <a:ext uri="{FF2B5EF4-FFF2-40B4-BE49-F238E27FC236}">
                <a16:creationId xmlns:a16="http://schemas.microsoft.com/office/drawing/2014/main" id="{CC82291F-7310-42CD-89AB-FC0EADF11108}"/>
              </a:ext>
            </a:extLst>
          </p:cNvPr>
          <p:cNvSpPr/>
          <p:nvPr/>
        </p:nvSpPr>
        <p:spPr>
          <a:xfrm>
            <a:off x="6360711" y="2726222"/>
            <a:ext cx="5412189" cy="3642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9F7AB095-A349-45CA-856C-0469A3A8298A}"/>
              </a:ext>
            </a:extLst>
          </p:cNvPr>
          <p:cNvSpPr/>
          <p:nvPr/>
        </p:nvSpPr>
        <p:spPr>
          <a:xfrm>
            <a:off x="6360711" y="3139782"/>
            <a:ext cx="5412189" cy="18485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1E93F2BA-1442-418D-91CB-E319E1837C1A}"/>
              </a:ext>
            </a:extLst>
          </p:cNvPr>
          <p:cNvSpPr/>
          <p:nvPr/>
        </p:nvSpPr>
        <p:spPr>
          <a:xfrm>
            <a:off x="6360711" y="5064645"/>
            <a:ext cx="5412189" cy="3642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F167BBFE-A987-417E-B090-D9169CE8741B}"/>
              </a:ext>
            </a:extLst>
          </p:cNvPr>
          <p:cNvSpPr/>
          <p:nvPr/>
        </p:nvSpPr>
        <p:spPr>
          <a:xfrm>
            <a:off x="6360711" y="5452314"/>
            <a:ext cx="5412189" cy="3642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10609981"/>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2"/>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animBg="1"/>
      <p:bldP spid="32" grpId="1" animBg="1"/>
      <p:bldP spid="36" grpId="0" animBg="1"/>
      <p:bldP spid="36" grpId="1" animBg="1"/>
      <p:bldP spid="37" grpId="0" animBg="1"/>
      <p:bldP spid="3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2">
            <a:extLst>
              <a:ext uri="{FF2B5EF4-FFF2-40B4-BE49-F238E27FC236}">
                <a16:creationId xmlns:a16="http://schemas.microsoft.com/office/drawing/2014/main" id="{DF2FE245-B2BC-4B9B-B835-4DD0BB852770}"/>
              </a:ext>
            </a:extLst>
          </p:cNvPr>
          <p:cNvSpPr txBox="1"/>
          <p:nvPr/>
        </p:nvSpPr>
        <p:spPr>
          <a:xfrm>
            <a:off x="1815563" y="205944"/>
            <a:ext cx="5818136" cy="523220"/>
          </a:xfrm>
          <a:prstGeom prst="rect">
            <a:avLst/>
          </a:prstGeom>
          <a:noFill/>
        </p:spPr>
        <p:txBody>
          <a:bodyPr wrap="square" rtlCol="0">
            <a:spAutoFit/>
          </a:bodyPr>
          <a:lstStyle/>
          <a:p>
            <a:pPr algn="ctr"/>
            <a:r>
              <a:rPr lang="en-US" altLang="zh-CN" sz="2800" b="1" dirty="0">
                <a:solidFill>
                  <a:srgbClr val="005DA2"/>
                </a:solidFill>
                <a:latin typeface="Arial" panose="020B0604020202020204" pitchFamily="34" charset="0"/>
                <a:ea typeface="微软雅黑" pitchFamily="34" charset="-122"/>
                <a:cs typeface="Arial" panose="020B0604020202020204" pitchFamily="34" charset="0"/>
              </a:rPr>
              <a:t>RQ2:Different input modalities</a:t>
            </a:r>
          </a:p>
        </p:txBody>
      </p:sp>
      <p:pic>
        <p:nvPicPr>
          <p:cNvPr id="3" name="图片 2">
            <a:extLst>
              <a:ext uri="{FF2B5EF4-FFF2-40B4-BE49-F238E27FC236}">
                <a16:creationId xmlns:a16="http://schemas.microsoft.com/office/drawing/2014/main" id="{31B5B785-9320-4AF1-8E8F-4D9A11C2B672}"/>
              </a:ext>
            </a:extLst>
          </p:cNvPr>
          <p:cNvPicPr>
            <a:picLocks noChangeAspect="1"/>
          </p:cNvPicPr>
          <p:nvPr/>
        </p:nvPicPr>
        <p:blipFill>
          <a:blip r:embed="rId3"/>
          <a:stretch>
            <a:fillRect/>
          </a:stretch>
        </p:blipFill>
        <p:spPr>
          <a:xfrm>
            <a:off x="0" y="1781954"/>
            <a:ext cx="12192000" cy="2647757"/>
          </a:xfrm>
          <a:prstGeom prst="rect">
            <a:avLst/>
          </a:prstGeom>
        </p:spPr>
      </p:pic>
      <p:grpSp>
        <p:nvGrpSpPr>
          <p:cNvPr id="5" name="组合 4">
            <a:extLst>
              <a:ext uri="{FF2B5EF4-FFF2-40B4-BE49-F238E27FC236}">
                <a16:creationId xmlns:a16="http://schemas.microsoft.com/office/drawing/2014/main" id="{C4C62F88-4A3D-4CFA-8518-7C3080654625}"/>
              </a:ext>
            </a:extLst>
          </p:cNvPr>
          <p:cNvGrpSpPr/>
          <p:nvPr/>
        </p:nvGrpSpPr>
        <p:grpSpPr>
          <a:xfrm>
            <a:off x="1984741" y="4766420"/>
            <a:ext cx="8462279" cy="1534889"/>
            <a:chOff x="2502901" y="5006538"/>
            <a:chExt cx="7328590" cy="1292662"/>
          </a:xfrm>
        </p:grpSpPr>
        <p:sp>
          <p:nvSpPr>
            <p:cNvPr id="8" name="矩形: 圆角 7">
              <a:extLst>
                <a:ext uri="{FF2B5EF4-FFF2-40B4-BE49-F238E27FC236}">
                  <a16:creationId xmlns:a16="http://schemas.microsoft.com/office/drawing/2014/main" id="{AAA32525-5766-49B5-8786-69A910F5A05E}"/>
                </a:ext>
              </a:extLst>
            </p:cNvPr>
            <p:cNvSpPr/>
            <p:nvPr/>
          </p:nvSpPr>
          <p:spPr>
            <a:xfrm>
              <a:off x="2502901" y="5006538"/>
              <a:ext cx="7186197" cy="1292662"/>
            </a:xfrm>
            <a:prstGeom prst="roundRect">
              <a:avLst/>
            </a:prstGeom>
            <a:solidFill>
              <a:srgbClr val="F2F2F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endParaRPr lang="zh-CN" altLang="en-US" sz="2000" dirty="0">
                <a:solidFill>
                  <a:schemeClr val="tx1"/>
                </a:solidFill>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E1CAEFB8-4C9C-49E7-A21D-3D14B2E54C2D}"/>
                </a:ext>
              </a:extLst>
            </p:cNvPr>
            <p:cNvSpPr txBox="1"/>
            <p:nvPr/>
          </p:nvSpPr>
          <p:spPr>
            <a:xfrm>
              <a:off x="2645294" y="5100023"/>
              <a:ext cx="7186197" cy="1114582"/>
            </a:xfrm>
            <a:prstGeom prst="rect">
              <a:avLst/>
            </a:prstGeom>
            <a:noFill/>
          </p:spPr>
          <p:txBody>
            <a:bodyPr wrap="square" rtlCol="0">
              <a:spAutoFit/>
            </a:bodyPr>
            <a:lstStyle/>
            <a:p>
              <a:r>
                <a:rPr lang="en-US" altLang="zh-CN" sz="2000" b="1" dirty="0">
                  <a:solidFill>
                    <a:schemeClr val="tx1"/>
                  </a:solidFill>
                  <a:latin typeface="Arial" panose="020B0604020202020204" pitchFamily="34" charset="0"/>
                  <a:cs typeface="Arial" panose="020B0604020202020204" pitchFamily="34" charset="0"/>
                </a:rPr>
                <a:t>Summary: </a:t>
              </a:r>
              <a:r>
                <a:rPr lang="en-US" altLang="zh-CN" sz="2000" dirty="0">
                  <a:solidFill>
                    <a:schemeClr val="tx1"/>
                  </a:solidFill>
                  <a:latin typeface="Arial" panose="020B0604020202020204" pitchFamily="34" charset="0"/>
                  <a:cs typeface="Arial" panose="020B0604020202020204" pitchFamily="34" charset="0"/>
                </a:rPr>
                <a:t>Problem description can provide more valuable information than the code snippet for post title generation. Moreover, considering two modalities together can improve the performance of </a:t>
              </a:r>
              <a:r>
                <a:rPr lang="en-US" altLang="zh-CN" sz="2000" dirty="0" err="1">
                  <a:solidFill>
                    <a:schemeClr val="tx1"/>
                  </a:solidFill>
                  <a:latin typeface="Arial" panose="020B0604020202020204" pitchFamily="34" charset="0"/>
                  <a:cs typeface="Arial" panose="020B0604020202020204" pitchFamily="34" charset="0"/>
                </a:rPr>
                <a:t>SOTitle</a:t>
              </a:r>
              <a:r>
                <a:rPr lang="en-US" altLang="zh-CN" sz="2000" dirty="0">
                  <a:solidFill>
                    <a:schemeClr val="tx1"/>
                  </a:solidFill>
                  <a:latin typeface="Arial" panose="020B0604020202020204" pitchFamily="34" charset="0"/>
                  <a:cs typeface="Arial" panose="020B0604020202020204" pitchFamily="34" charset="0"/>
                </a:rPr>
                <a:t> and Code2Que.</a:t>
              </a:r>
              <a:endParaRPr lang="zh-CN" alt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20288584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2">
            <a:extLst>
              <a:ext uri="{FF2B5EF4-FFF2-40B4-BE49-F238E27FC236}">
                <a16:creationId xmlns:a16="http://schemas.microsoft.com/office/drawing/2014/main" id="{DF2FE245-B2BC-4B9B-B835-4DD0BB852770}"/>
              </a:ext>
            </a:extLst>
          </p:cNvPr>
          <p:cNvSpPr txBox="1"/>
          <p:nvPr/>
        </p:nvSpPr>
        <p:spPr>
          <a:xfrm>
            <a:off x="1815563" y="205944"/>
            <a:ext cx="3588643" cy="523220"/>
          </a:xfrm>
          <a:prstGeom prst="rect">
            <a:avLst/>
          </a:prstGeom>
          <a:noFill/>
        </p:spPr>
        <p:txBody>
          <a:bodyPr wrap="square" rtlCol="0">
            <a:spAutoFit/>
          </a:bodyPr>
          <a:lstStyle/>
          <a:p>
            <a:pPr algn="ctr"/>
            <a:r>
              <a:rPr lang="en-US" altLang="zh-CN" sz="2800" b="1" dirty="0">
                <a:solidFill>
                  <a:srgbClr val="005DA2"/>
                </a:solidFill>
                <a:latin typeface="Arial" panose="020B0604020202020204" pitchFamily="34" charset="0"/>
                <a:ea typeface="微软雅黑" pitchFamily="34" charset="-122"/>
                <a:cs typeface="Arial" panose="020B0604020202020204" pitchFamily="34" charset="0"/>
              </a:rPr>
              <a:t>RQ3:Human study</a:t>
            </a:r>
          </a:p>
        </p:txBody>
      </p:sp>
      <p:sp>
        <p:nvSpPr>
          <p:cNvPr id="6" name="矩形 5">
            <a:extLst>
              <a:ext uri="{FF2B5EF4-FFF2-40B4-BE49-F238E27FC236}">
                <a16:creationId xmlns:a16="http://schemas.microsoft.com/office/drawing/2014/main" id="{45B273FE-DDEA-4093-9ABA-91DBB0BB2A9F}"/>
              </a:ext>
            </a:extLst>
          </p:cNvPr>
          <p:cNvSpPr/>
          <p:nvPr/>
        </p:nvSpPr>
        <p:spPr>
          <a:xfrm>
            <a:off x="545352" y="1863090"/>
            <a:ext cx="11247120" cy="3161857"/>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8EBE7CD0-0670-4805-9C1A-CE4332BC7B76}"/>
              </a:ext>
            </a:extLst>
          </p:cNvPr>
          <p:cNvCxnSpPr>
            <a:cxnSpLocks/>
          </p:cNvCxnSpPr>
          <p:nvPr/>
        </p:nvCxnSpPr>
        <p:spPr>
          <a:xfrm>
            <a:off x="545352" y="3634270"/>
            <a:ext cx="1124712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id="{2D232DFA-29DF-42B2-855B-C62E505F34AE}"/>
              </a:ext>
            </a:extLst>
          </p:cNvPr>
          <p:cNvCxnSpPr>
            <a:cxnSpLocks/>
          </p:cNvCxnSpPr>
          <p:nvPr/>
        </p:nvCxnSpPr>
        <p:spPr>
          <a:xfrm>
            <a:off x="545352" y="4013317"/>
            <a:ext cx="1124712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C38475A6-4A99-45B9-B75C-616131BF8C68}"/>
              </a:ext>
            </a:extLst>
          </p:cNvPr>
          <p:cNvCxnSpPr>
            <a:cxnSpLocks/>
          </p:cNvCxnSpPr>
          <p:nvPr/>
        </p:nvCxnSpPr>
        <p:spPr>
          <a:xfrm flipV="1">
            <a:off x="545352" y="4509087"/>
            <a:ext cx="11247120" cy="35658"/>
          </a:xfrm>
          <a:prstGeom prst="line">
            <a:avLst/>
          </a:prstGeom>
          <a:ln w="19050"/>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58070A19-4D7E-483D-975A-FE813865142B}"/>
              </a:ext>
            </a:extLst>
          </p:cNvPr>
          <p:cNvCxnSpPr>
            <a:cxnSpLocks/>
            <a:endCxn id="6" idx="2"/>
          </p:cNvCxnSpPr>
          <p:nvPr/>
        </p:nvCxnSpPr>
        <p:spPr>
          <a:xfrm>
            <a:off x="6168912" y="3634270"/>
            <a:ext cx="0" cy="1390677"/>
          </a:xfrm>
          <a:prstGeom prst="line">
            <a:avLst/>
          </a:prstGeom>
          <a:ln w="19050"/>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2A8E90F9-3C5B-4245-B399-0B53A3AFFF0A}"/>
              </a:ext>
            </a:extLst>
          </p:cNvPr>
          <p:cNvSpPr txBox="1"/>
          <p:nvPr/>
        </p:nvSpPr>
        <p:spPr>
          <a:xfrm>
            <a:off x="517216" y="3705776"/>
            <a:ext cx="5603623" cy="276999"/>
          </a:xfrm>
          <a:prstGeom prst="rect">
            <a:avLst/>
          </a:prstGeom>
          <a:noFill/>
        </p:spPr>
        <p:txBody>
          <a:bodyPr wrap="square" rtlCol="0">
            <a:spAutoFit/>
          </a:bodyPr>
          <a:lstStyle/>
          <a:p>
            <a:r>
              <a:rPr lang="en-US" altLang="zh-CN" sz="1200" b="1" dirty="0">
                <a:latin typeface="Arial" panose="020B0604020202020204" pitchFamily="34" charset="0"/>
                <a:cs typeface="Arial" panose="020B0604020202020204" pitchFamily="34" charset="0"/>
              </a:rPr>
              <a:t>Title 1: </a:t>
            </a:r>
            <a:r>
              <a:rPr lang="en-US" altLang="zh-CN" sz="1200" dirty="0">
                <a:latin typeface="Arial" panose="020B0604020202020204" pitchFamily="34" charset="0"/>
                <a:cs typeface="Arial" panose="020B0604020202020204" pitchFamily="34" charset="0"/>
              </a:rPr>
              <a:t>How to detect the language and store the value in a pandas </a:t>
            </a:r>
            <a:r>
              <a:rPr lang="en-US" altLang="zh-CN" sz="1200" dirty="0" err="1">
                <a:latin typeface="Arial" panose="020B0604020202020204" pitchFamily="34" charset="0"/>
                <a:cs typeface="Arial" panose="020B0604020202020204" pitchFamily="34" charset="0"/>
              </a:rPr>
              <a:t>dataframe</a:t>
            </a:r>
            <a:r>
              <a:rPr lang="en-US" altLang="zh-CN" sz="1200" dirty="0">
                <a:latin typeface="Arial" panose="020B0604020202020204" pitchFamily="34" charset="0"/>
                <a:cs typeface="Arial" panose="020B0604020202020204" pitchFamily="34" charset="0"/>
              </a:rPr>
              <a:t> ?</a:t>
            </a:r>
            <a:endParaRPr lang="en-US" altLang="zh-CN" sz="14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EDB76659-3942-4691-861D-AA696C2968E1}"/>
              </a:ext>
            </a:extLst>
          </p:cNvPr>
          <p:cNvSpPr txBox="1"/>
          <p:nvPr/>
        </p:nvSpPr>
        <p:spPr>
          <a:xfrm>
            <a:off x="517216" y="4054280"/>
            <a:ext cx="4932065" cy="461665"/>
          </a:xfrm>
          <a:prstGeom prst="rect">
            <a:avLst/>
          </a:prstGeom>
          <a:noFill/>
        </p:spPr>
        <p:txBody>
          <a:bodyPr wrap="square" rtlCol="0">
            <a:spAutoFit/>
          </a:bodyPr>
          <a:lstStyle/>
          <a:p>
            <a:r>
              <a:rPr lang="en-US" altLang="zh-CN" sz="1200" b="1" dirty="0">
                <a:latin typeface="Arial" panose="020B0604020202020204" pitchFamily="34" charset="0"/>
                <a:cs typeface="Arial" panose="020B0604020202020204" pitchFamily="34" charset="0"/>
              </a:rPr>
              <a:t>Q1-1: What is the score of Title 1 ?</a:t>
            </a:r>
            <a:endParaRPr lang="zh-CN" altLang="en-US"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                           B. GOOD. C. BORDERLINE. D. BAD.</a:t>
            </a:r>
          </a:p>
        </p:txBody>
      </p:sp>
      <p:sp>
        <p:nvSpPr>
          <p:cNvPr id="14" name="文本框 13">
            <a:extLst>
              <a:ext uri="{FF2B5EF4-FFF2-40B4-BE49-F238E27FC236}">
                <a16:creationId xmlns:a16="http://schemas.microsoft.com/office/drawing/2014/main" id="{7DBC9AAD-7290-4398-8BA4-7960AE9B30B3}"/>
              </a:ext>
            </a:extLst>
          </p:cNvPr>
          <p:cNvSpPr txBox="1"/>
          <p:nvPr/>
        </p:nvSpPr>
        <p:spPr>
          <a:xfrm>
            <a:off x="6168912" y="4047422"/>
            <a:ext cx="4932065" cy="461665"/>
          </a:xfrm>
          <a:prstGeom prst="rect">
            <a:avLst/>
          </a:prstGeom>
          <a:noFill/>
        </p:spPr>
        <p:txBody>
          <a:bodyPr wrap="square" rtlCol="0">
            <a:spAutoFit/>
          </a:bodyPr>
          <a:lstStyle/>
          <a:p>
            <a:r>
              <a:rPr lang="en-US" altLang="zh-CN" sz="1200" b="1" dirty="0">
                <a:latin typeface="Arial" panose="020B0604020202020204" pitchFamily="34" charset="0"/>
                <a:cs typeface="Arial" panose="020B0604020202020204" pitchFamily="34" charset="0"/>
              </a:rPr>
              <a:t>Q2-1: What is the score of Title 2 ?</a:t>
            </a:r>
            <a:endParaRPr lang="zh-CN" altLang="en-US"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A. EXCELLENT. B. GOOD. </a:t>
            </a:r>
            <a:r>
              <a:rPr lang="en-US" altLang="zh-CN" sz="1200" dirty="0">
                <a:solidFill>
                  <a:schemeClr val="tx1">
                    <a:lumMod val="95000"/>
                    <a:lumOff val="5000"/>
                  </a:schemeClr>
                </a:solidFill>
                <a:latin typeface="Arial" panose="020B0604020202020204" pitchFamily="34" charset="0"/>
                <a:cs typeface="Arial" panose="020B0604020202020204" pitchFamily="34" charset="0"/>
              </a:rPr>
              <a:t>C. BORDERLINE. </a:t>
            </a:r>
            <a:endParaRPr lang="en-US" altLang="zh-CN" sz="1200"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4C5ED148-9A7E-447D-B5F1-CDFC8D214D5F}"/>
              </a:ext>
            </a:extLst>
          </p:cNvPr>
          <p:cNvSpPr txBox="1"/>
          <p:nvPr/>
        </p:nvSpPr>
        <p:spPr>
          <a:xfrm>
            <a:off x="522323" y="4574799"/>
            <a:ext cx="5603625" cy="461665"/>
          </a:xfrm>
          <a:prstGeom prst="rect">
            <a:avLst/>
          </a:prstGeom>
          <a:noFill/>
        </p:spPr>
        <p:txBody>
          <a:bodyPr wrap="square" rtlCol="0">
            <a:spAutoFit/>
          </a:bodyPr>
          <a:lstStyle/>
          <a:p>
            <a:r>
              <a:rPr lang="en-US" altLang="zh-CN" sz="1200" b="1" dirty="0">
                <a:latin typeface="Arial" panose="020B0604020202020204" pitchFamily="34" charset="0"/>
                <a:cs typeface="Arial" panose="020B0604020202020204" pitchFamily="34" charset="0"/>
              </a:rPr>
              <a:t>Q2-1: What do you think of Title 1 ? (multiple choices)</a:t>
            </a:r>
          </a:p>
          <a:p>
            <a:r>
              <a:rPr lang="en-US" altLang="zh-CN" sz="1200" dirty="0">
                <a:latin typeface="Arial" panose="020B0604020202020204" pitchFamily="34" charset="0"/>
                <a:cs typeface="Arial" panose="020B0604020202020204" pitchFamily="34" charset="0"/>
              </a:rPr>
              <a:t>A. Relevance GOOD. B. Conciseness GOOD. C. Expressiveness GOOD.</a:t>
            </a:r>
          </a:p>
        </p:txBody>
      </p:sp>
      <p:sp>
        <p:nvSpPr>
          <p:cNvPr id="16" name="文本框 15">
            <a:extLst>
              <a:ext uri="{FF2B5EF4-FFF2-40B4-BE49-F238E27FC236}">
                <a16:creationId xmlns:a16="http://schemas.microsoft.com/office/drawing/2014/main" id="{439EC694-93E4-4BA7-9037-F2E08A8AC0B3}"/>
              </a:ext>
            </a:extLst>
          </p:cNvPr>
          <p:cNvSpPr txBox="1"/>
          <p:nvPr/>
        </p:nvSpPr>
        <p:spPr>
          <a:xfrm>
            <a:off x="6168912" y="4571067"/>
            <a:ext cx="4932065" cy="461665"/>
          </a:xfrm>
          <a:prstGeom prst="rect">
            <a:avLst/>
          </a:prstGeom>
          <a:noFill/>
        </p:spPr>
        <p:txBody>
          <a:bodyPr wrap="square" rtlCol="0">
            <a:spAutoFit/>
          </a:bodyPr>
          <a:lstStyle/>
          <a:p>
            <a:r>
              <a:rPr lang="en-US" altLang="zh-CN" sz="1200" b="1" dirty="0">
                <a:latin typeface="Arial" panose="020B0604020202020204" pitchFamily="34" charset="0"/>
                <a:cs typeface="Arial" panose="020B0604020202020204" pitchFamily="34" charset="0"/>
              </a:rPr>
              <a:t>Q2-2: What do you think of Title 2 ? (multiple choices)</a:t>
            </a:r>
          </a:p>
          <a:p>
            <a:r>
              <a:rPr lang="en-US" altLang="zh-CN" sz="1200" dirty="0">
                <a:latin typeface="Arial" panose="020B0604020202020204" pitchFamily="34" charset="0"/>
                <a:cs typeface="Arial" panose="020B0604020202020204" pitchFamily="34" charset="0"/>
              </a:rPr>
              <a:t>A. Relevance BAD. B. Conciseness BAD. C. Expressiveness BAD.</a:t>
            </a:r>
          </a:p>
        </p:txBody>
      </p:sp>
      <p:sp>
        <p:nvSpPr>
          <p:cNvPr id="17" name="文本框 16">
            <a:extLst>
              <a:ext uri="{FF2B5EF4-FFF2-40B4-BE49-F238E27FC236}">
                <a16:creationId xmlns:a16="http://schemas.microsoft.com/office/drawing/2014/main" id="{B783AA8B-FC3B-467B-A38F-7676AA346701}"/>
              </a:ext>
            </a:extLst>
          </p:cNvPr>
          <p:cNvSpPr txBox="1"/>
          <p:nvPr/>
        </p:nvSpPr>
        <p:spPr>
          <a:xfrm>
            <a:off x="6168912" y="3700660"/>
            <a:ext cx="5768759" cy="276999"/>
          </a:xfrm>
          <a:prstGeom prst="rect">
            <a:avLst/>
          </a:prstGeom>
          <a:noFill/>
        </p:spPr>
        <p:txBody>
          <a:bodyPr wrap="square" rtlCol="0">
            <a:spAutoFit/>
          </a:bodyPr>
          <a:lstStyle/>
          <a:p>
            <a:r>
              <a:rPr lang="en-US" altLang="zh-CN" sz="1200" b="1" dirty="0">
                <a:latin typeface="Arial" panose="020B0604020202020204" pitchFamily="34" charset="0"/>
                <a:cs typeface="Arial" panose="020B0604020202020204" pitchFamily="34" charset="0"/>
              </a:rPr>
              <a:t>Title 2: </a:t>
            </a:r>
            <a:r>
              <a:rPr lang="en-US" altLang="zh-CN" sz="1200" dirty="0">
                <a:latin typeface="Arial" panose="020B0604020202020204" pitchFamily="34" charset="0"/>
                <a:cs typeface="Arial" panose="020B0604020202020204" pitchFamily="34" charset="0"/>
              </a:rPr>
              <a:t>Polyglot Detector </a:t>
            </a:r>
            <a:r>
              <a:rPr lang="en-US" altLang="zh-CN" sz="1200" dirty="0" err="1">
                <a:latin typeface="Arial" panose="020B0604020202020204" pitchFamily="34" charset="0"/>
                <a:cs typeface="Arial" panose="020B0604020202020204" pitchFamily="34" charset="0"/>
              </a:rPr>
              <a:t>Detector</a:t>
            </a:r>
            <a:r>
              <a:rPr lang="en-US" altLang="zh-CN" sz="1200" dirty="0">
                <a:latin typeface="Arial" panose="020B0604020202020204" pitchFamily="34" charset="0"/>
                <a:cs typeface="Arial" panose="020B0604020202020204" pitchFamily="34" charset="0"/>
              </a:rPr>
              <a:t> </a:t>
            </a:r>
            <a:r>
              <a:rPr lang="en-US" altLang="zh-CN" sz="1200" dirty="0" err="1">
                <a:latin typeface="Arial" panose="020B0604020202020204" pitchFamily="34" charset="0"/>
                <a:cs typeface="Arial" panose="020B0604020202020204" pitchFamily="34" charset="0"/>
              </a:rPr>
              <a:t>Detector</a:t>
            </a:r>
            <a:r>
              <a:rPr lang="en-US" altLang="zh-CN" sz="1200" dirty="0">
                <a:latin typeface="Arial" panose="020B0604020202020204" pitchFamily="34" charset="0"/>
                <a:cs typeface="Arial" panose="020B0604020202020204" pitchFamily="34" charset="0"/>
              </a:rPr>
              <a:t> </a:t>
            </a:r>
            <a:r>
              <a:rPr lang="en-US" altLang="zh-CN" sz="1200" dirty="0" err="1">
                <a:latin typeface="Arial" panose="020B0604020202020204" pitchFamily="34" charset="0"/>
                <a:cs typeface="Arial" panose="020B0604020202020204" pitchFamily="34" charset="0"/>
              </a:rPr>
              <a:t>Detector</a:t>
            </a:r>
            <a:endParaRPr lang="en-US" altLang="zh-CN" sz="1400"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67C23ED3-BB59-436D-9FC1-4929C0D1680D}"/>
              </a:ext>
            </a:extLst>
          </p:cNvPr>
          <p:cNvSpPr txBox="1"/>
          <p:nvPr/>
        </p:nvSpPr>
        <p:spPr>
          <a:xfrm>
            <a:off x="545352" y="1911356"/>
            <a:ext cx="11296650" cy="1969770"/>
          </a:xfrm>
          <a:prstGeom prst="rect">
            <a:avLst/>
          </a:prstGeom>
          <a:noFill/>
        </p:spPr>
        <p:txBody>
          <a:bodyPr wrap="square" rtlCol="0">
            <a:spAutoFit/>
          </a:bodyPr>
          <a:lstStyle/>
          <a:p>
            <a:pPr>
              <a:spcAft>
                <a:spcPts val="600"/>
              </a:spcAft>
            </a:pPr>
            <a:r>
              <a:rPr lang="en-US" altLang="zh-CN" sz="1200" b="1" dirty="0">
                <a:latin typeface="Arial" panose="020B0604020202020204" pitchFamily="34" charset="0"/>
                <a:cs typeface="Arial" panose="020B0604020202020204" pitchFamily="34" charset="0"/>
              </a:rPr>
              <a:t>Problem Description:</a:t>
            </a:r>
          </a:p>
          <a:p>
            <a:r>
              <a:rPr kumimoji="0" lang="zh-CN" altLang="zh-CN" sz="1200" b="0" i="0" u="none" strike="noStrike" cap="none" normalizeH="0" baseline="0" dirty="0">
                <a:ln>
                  <a:noFill/>
                </a:ln>
                <a:solidFill>
                  <a:srgbClr val="232629"/>
                </a:solidFill>
                <a:effectLst/>
                <a:latin typeface="Arial" panose="020B0604020202020204" pitchFamily="34" charset="0"/>
                <a:ea typeface="-apple-system"/>
                <a:cs typeface="Arial" panose="020B0604020202020204" pitchFamily="34" charset="0"/>
              </a:rPr>
              <a:t>Assuming I have a column called </a:t>
            </a:r>
            <a:r>
              <a:rPr kumimoji="0" lang="zh-CN" altLang="zh-CN" sz="1200" b="0" i="0" u="none" strike="noStrike" cap="none" normalizeH="0" baseline="0" dirty="0">
                <a:ln>
                  <a:noFill/>
                </a:ln>
                <a:solidFill>
                  <a:srgbClr val="232629"/>
                </a:solidFill>
                <a:effectLst/>
                <a:latin typeface="Arial" panose="020B0604020202020204" pitchFamily="34" charset="0"/>
                <a:ea typeface="var(--ff-mono)"/>
                <a:cs typeface="Arial" panose="020B0604020202020204" pitchFamily="34" charset="0"/>
              </a:rPr>
              <a:t>df.Text</a:t>
            </a:r>
            <a:r>
              <a:rPr kumimoji="0" lang="zh-CN" altLang="zh-CN" sz="1200" b="0" i="0" u="none" strike="noStrike" cap="none" normalizeH="0" baseline="0" dirty="0">
                <a:ln>
                  <a:noFill/>
                </a:ln>
                <a:solidFill>
                  <a:srgbClr val="232629"/>
                </a:solidFill>
                <a:effectLst/>
                <a:latin typeface="Arial" panose="020B0604020202020204" pitchFamily="34" charset="0"/>
                <a:ea typeface="-apple-system"/>
                <a:cs typeface="Arial" panose="020B0604020202020204" pitchFamily="34" charset="0"/>
              </a:rPr>
              <a:t> which contains text (more that 1 sentence) and I want to use polyglot </a:t>
            </a:r>
            <a:r>
              <a:rPr kumimoji="0" lang="zh-CN" altLang="zh-CN" sz="1200" b="0" i="0" u="none" strike="noStrike" cap="none" normalizeH="0" baseline="0" dirty="0">
                <a:ln>
                  <a:noFill/>
                </a:ln>
                <a:solidFill>
                  <a:srgbClr val="232629"/>
                </a:solidFill>
                <a:effectLst/>
                <a:latin typeface="Arial" panose="020B0604020202020204" pitchFamily="34" charset="0"/>
                <a:ea typeface="var(--ff-mono)"/>
                <a:cs typeface="Arial" panose="020B0604020202020204" pitchFamily="34" charset="0"/>
              </a:rPr>
              <a:t>Detector</a:t>
            </a:r>
            <a:r>
              <a:rPr kumimoji="0" lang="zh-CN" altLang="zh-CN" sz="1200" b="0" i="0" u="none" strike="noStrike" cap="none" normalizeH="0" baseline="0" dirty="0">
                <a:ln>
                  <a:noFill/>
                </a:ln>
                <a:solidFill>
                  <a:srgbClr val="232629"/>
                </a:solidFill>
                <a:effectLst/>
                <a:latin typeface="Arial" panose="020B0604020202020204" pitchFamily="34" charset="0"/>
                <a:ea typeface="-apple-system"/>
                <a:cs typeface="Arial" panose="020B0604020202020204" pitchFamily="34" charset="0"/>
              </a:rPr>
              <a:t> to detect the language and store the value in a new column </a:t>
            </a:r>
            <a:r>
              <a:rPr kumimoji="0" lang="zh-CN" altLang="zh-CN" sz="1200" b="0" i="0" u="none" strike="noStrike" cap="none" normalizeH="0" baseline="0" dirty="0">
                <a:ln>
                  <a:noFill/>
                </a:ln>
                <a:solidFill>
                  <a:srgbClr val="232629"/>
                </a:solidFill>
                <a:effectLst/>
                <a:latin typeface="Arial" panose="020B0604020202020204" pitchFamily="34" charset="0"/>
                <a:ea typeface="var(--ff-mono)"/>
                <a:cs typeface="Arial" panose="020B0604020202020204" pitchFamily="34" charset="0"/>
              </a:rPr>
              <a:t>df['Text-Lang']</a:t>
            </a:r>
            <a:r>
              <a:rPr kumimoji="0" lang="zh-CN" altLang="zh-CN" sz="1200" b="0" i="0" u="none" strike="noStrike" cap="none" normalizeH="0" baseline="0" dirty="0">
                <a:ln>
                  <a:noFill/>
                </a:ln>
                <a:solidFill>
                  <a:srgbClr val="232629"/>
                </a:solidFill>
                <a:effectLst/>
                <a:latin typeface="Arial" panose="020B0604020202020204" pitchFamily="34" charset="0"/>
                <a:ea typeface="-apple-system"/>
                <a:cs typeface="Arial" panose="020B0604020202020204" pitchFamily="34" charset="0"/>
              </a:rPr>
              <a:t> how do I ensure I also capture the other details like </a:t>
            </a:r>
            <a:r>
              <a:rPr kumimoji="0" lang="zh-CN" altLang="zh-CN" sz="1200" b="0" i="0" u="none" strike="noStrike" cap="none" normalizeH="0" baseline="0" dirty="0">
                <a:ln>
                  <a:noFill/>
                </a:ln>
                <a:solidFill>
                  <a:srgbClr val="232629"/>
                </a:solidFill>
                <a:effectLst/>
                <a:latin typeface="Arial" panose="020B0604020202020204" pitchFamily="34" charset="0"/>
                <a:ea typeface="var(--ff-mono)"/>
                <a:cs typeface="Arial" panose="020B0604020202020204" pitchFamily="34" charset="0"/>
              </a:rPr>
              <a:t>code</a:t>
            </a:r>
            <a:r>
              <a:rPr kumimoji="0" lang="zh-CN" altLang="zh-CN" sz="1200" b="0" i="0" u="none" strike="noStrike" cap="none" normalizeH="0" baseline="0" dirty="0">
                <a:ln>
                  <a:noFill/>
                </a:ln>
                <a:solidFill>
                  <a:srgbClr val="232629"/>
                </a:solidFill>
                <a:effectLst/>
                <a:latin typeface="Arial" panose="020B0604020202020204" pitchFamily="34" charset="0"/>
                <a:ea typeface="-apple-system"/>
                <a:cs typeface="Arial" panose="020B0604020202020204" pitchFamily="34" charset="0"/>
              </a:rPr>
              <a:t> and </a:t>
            </a:r>
            <a:r>
              <a:rPr kumimoji="0" lang="zh-CN" altLang="zh-CN" sz="1200" b="0" i="0" u="none" strike="noStrike" cap="none" normalizeH="0" baseline="0" dirty="0">
                <a:ln>
                  <a:noFill/>
                </a:ln>
                <a:solidFill>
                  <a:srgbClr val="232629"/>
                </a:solidFill>
                <a:effectLst/>
                <a:latin typeface="Arial" panose="020B0604020202020204" pitchFamily="34" charset="0"/>
                <a:ea typeface="var(--ff-mono)"/>
                <a:cs typeface="Arial" panose="020B0604020202020204" pitchFamily="34" charset="0"/>
              </a:rPr>
              <a:t>confidence</a:t>
            </a:r>
            <a:r>
              <a:rPr kumimoji="0" lang="zh-CN" altLang="zh-CN"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zh-CN"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zh-CN" altLang="zh-CN" sz="12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a:spcBef>
                <a:spcPts val="600"/>
              </a:spcBef>
              <a:spcAft>
                <a:spcPts val="600"/>
              </a:spcAft>
            </a:pPr>
            <a:r>
              <a:rPr lang="en-US" altLang="zh-CN" sz="1200" b="1" dirty="0">
                <a:latin typeface="Arial" panose="020B0604020202020204" pitchFamily="34" charset="0"/>
                <a:cs typeface="Arial" panose="020B0604020202020204" pitchFamily="34" charset="0"/>
              </a:rPr>
              <a:t>Code Snippet</a:t>
            </a:r>
            <a:r>
              <a:rPr lang="zh-CN" altLang="en-US" sz="1200" b="1" dirty="0">
                <a:latin typeface="Arial" panose="020B0604020202020204" pitchFamily="34" charset="0"/>
                <a:cs typeface="Arial" panose="020B0604020202020204" pitchFamily="34" charset="0"/>
              </a:rPr>
              <a:t>：</a:t>
            </a:r>
            <a:endParaRPr lang="en-US" altLang="zh-CN" sz="1200" b="1"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Arial Unicode MS"/>
                <a:ea typeface="inherit"/>
              </a:rPr>
              <a:t>testEng ="This is English" </a:t>
            </a:r>
            <a:endParaRPr kumimoji="0" lang="en-US" altLang="zh-CN" sz="1200" b="0" i="0" u="none" strike="noStrike" cap="none" normalizeH="0" baseline="0" dirty="0">
              <a:ln>
                <a:noFill/>
              </a:ln>
              <a:solidFill>
                <a:schemeClr val="tx1"/>
              </a:solidFill>
              <a:effectLst/>
              <a:latin typeface="Arial Unicode MS"/>
              <a:ea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Arial Unicode MS"/>
                <a:ea typeface="inherit"/>
              </a:rPr>
              <a:t>lang = Detector(testEng) </a:t>
            </a:r>
            <a:endParaRPr kumimoji="0" lang="en-US" altLang="zh-CN" sz="1200" b="0" i="0" u="none" strike="noStrike" cap="none" normalizeH="0" baseline="0" dirty="0">
              <a:ln>
                <a:noFill/>
              </a:ln>
              <a:solidFill>
                <a:schemeClr val="tx1"/>
              </a:solidFill>
              <a:effectLst/>
              <a:latin typeface="Arial Unicode MS"/>
              <a:ea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Arial Unicode MS"/>
                <a:ea typeface="inherit"/>
              </a:rPr>
              <a:t>print(lang.language)</a:t>
            </a:r>
            <a:r>
              <a:rPr kumimoji="0" lang="zh-CN" altLang="zh-CN" sz="1100" b="0" i="0" u="none" strike="noStrike" cap="none" normalizeH="0" baseline="0" dirty="0">
                <a:ln>
                  <a:noFill/>
                </a:ln>
                <a:solidFill>
                  <a:schemeClr val="tx1"/>
                </a:solidFill>
                <a:effectLst/>
              </a:rPr>
              <a:t> </a:t>
            </a:r>
            <a:endParaRPr kumimoji="0" lang="en-US" altLang="zh-CN" sz="1100" b="0" i="0" u="none" strike="noStrike" cap="none" normalizeH="0" baseline="0" dirty="0">
              <a:ln>
                <a:noFill/>
              </a:ln>
              <a:solidFill>
                <a:schemeClr val="tx1"/>
              </a:solidFill>
              <a:effectLst/>
            </a:endParaRPr>
          </a:p>
          <a:p>
            <a:r>
              <a:rPr kumimoji="0" lang="en-US" altLang="zh-CN" sz="1100" b="1" i="0" u="none" strike="noStrike" cap="none" normalizeH="0" baseline="0" dirty="0">
                <a:ln>
                  <a:noFill/>
                </a:ln>
                <a:solidFill>
                  <a:schemeClr val="tx1"/>
                </a:solidFill>
                <a:effectLst/>
              </a:rPr>
              <a:t>…</a:t>
            </a:r>
            <a:endParaRPr kumimoji="0" lang="zh-CN" altLang="zh-CN" sz="3200" b="1" i="0" u="none" strike="noStrike" cap="none" normalizeH="0" baseline="0" dirty="0">
              <a:ln>
                <a:noFill/>
              </a:ln>
              <a:solidFill>
                <a:schemeClr val="tx1"/>
              </a:solidFill>
              <a:effectLst/>
              <a:latin typeface="Arial" panose="020B0604020202020204" pitchFamily="34" charset="0"/>
            </a:endParaRPr>
          </a:p>
          <a:p>
            <a:endParaRPr lang="en-US" altLang="zh-CN" sz="1200"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836A2415-A0B2-4C1B-839B-7D95435DA447}"/>
              </a:ext>
            </a:extLst>
          </p:cNvPr>
          <p:cNvSpPr txBox="1"/>
          <p:nvPr/>
        </p:nvSpPr>
        <p:spPr>
          <a:xfrm>
            <a:off x="517215" y="4244704"/>
            <a:ext cx="1291068" cy="276999"/>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A. EXCELLENT. </a:t>
            </a:r>
          </a:p>
        </p:txBody>
      </p:sp>
      <p:sp>
        <p:nvSpPr>
          <p:cNvPr id="22" name="文本框 21">
            <a:extLst>
              <a:ext uri="{FF2B5EF4-FFF2-40B4-BE49-F238E27FC236}">
                <a16:creationId xmlns:a16="http://schemas.microsoft.com/office/drawing/2014/main" id="{6B0B1F1C-C512-45DE-9A25-DAB59CAB58BB}"/>
              </a:ext>
            </a:extLst>
          </p:cNvPr>
          <p:cNvSpPr txBox="1"/>
          <p:nvPr/>
        </p:nvSpPr>
        <p:spPr>
          <a:xfrm>
            <a:off x="9333117" y="4224303"/>
            <a:ext cx="702423" cy="276999"/>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D. BAD.</a:t>
            </a:r>
          </a:p>
        </p:txBody>
      </p:sp>
    </p:spTree>
    <p:extLst>
      <p:ext uri="{BB962C8B-B14F-4D97-AF65-F5344CB8AC3E}">
        <p14:creationId xmlns:p14="http://schemas.microsoft.com/office/powerpoint/2010/main" val="1114626086"/>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19">
                                            <p:txEl>
                                              <p:pRg st="0" end="0"/>
                                            </p:txEl>
                                          </p:spTgt>
                                        </p:tgtEl>
                                        <p:attrNameLst>
                                          <p:attrName>style.color</p:attrName>
                                        </p:attrNameLst>
                                      </p:cBhvr>
                                      <p:to>
                                        <a:srgbClr val="FF0000"/>
                                      </p:to>
                                    </p:animClr>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500" fill="hold"/>
                                        <p:tgtEl>
                                          <p:spTgt spid="15">
                                            <p:txEl>
                                              <p:pRg st="1" end="1"/>
                                            </p:txEl>
                                          </p:spTgt>
                                        </p:tgtEl>
                                        <p:attrNameLst>
                                          <p:attrName>style.color</p:attrName>
                                        </p:attrNameLst>
                                      </p:cBhvr>
                                      <p:to>
                                        <a:srgbClr val="FF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500" fill="hold"/>
                                        <p:tgtEl>
                                          <p:spTgt spid="22">
                                            <p:txEl>
                                              <p:pRg st="0" end="0"/>
                                            </p:txEl>
                                          </p:spTgt>
                                        </p:tgtEl>
                                        <p:attrNameLst>
                                          <p:attrName>style.color</p:attrName>
                                        </p:attrNameLst>
                                      </p:cBhvr>
                                      <p:to>
                                        <a:srgbClr val="FF0000"/>
                                      </p:to>
                                    </p:animClr>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500" fill="hold"/>
                                        <p:tgtEl>
                                          <p:spTgt spid="16">
                                            <p:txEl>
                                              <p:pRg st="1" end="1"/>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2">
            <a:extLst>
              <a:ext uri="{FF2B5EF4-FFF2-40B4-BE49-F238E27FC236}">
                <a16:creationId xmlns:a16="http://schemas.microsoft.com/office/drawing/2014/main" id="{DF2FE245-B2BC-4B9B-B835-4DD0BB852770}"/>
              </a:ext>
            </a:extLst>
          </p:cNvPr>
          <p:cNvSpPr txBox="1"/>
          <p:nvPr/>
        </p:nvSpPr>
        <p:spPr>
          <a:xfrm>
            <a:off x="1815563" y="205944"/>
            <a:ext cx="3588643" cy="523220"/>
          </a:xfrm>
          <a:prstGeom prst="rect">
            <a:avLst/>
          </a:prstGeom>
          <a:noFill/>
        </p:spPr>
        <p:txBody>
          <a:bodyPr wrap="square" rtlCol="0">
            <a:spAutoFit/>
          </a:bodyPr>
          <a:lstStyle/>
          <a:p>
            <a:pPr algn="ctr"/>
            <a:r>
              <a:rPr lang="en-US" altLang="zh-CN" sz="2800" b="1" dirty="0">
                <a:solidFill>
                  <a:srgbClr val="005DA2"/>
                </a:solidFill>
                <a:latin typeface="Arial" panose="020B0604020202020204" pitchFamily="34" charset="0"/>
                <a:ea typeface="微软雅黑" pitchFamily="34" charset="-122"/>
                <a:cs typeface="Arial" panose="020B0604020202020204" pitchFamily="34" charset="0"/>
              </a:rPr>
              <a:t>RQ3:Human study</a:t>
            </a:r>
          </a:p>
        </p:txBody>
      </p:sp>
      <p:pic>
        <p:nvPicPr>
          <p:cNvPr id="9" name="图片 8">
            <a:extLst>
              <a:ext uri="{FF2B5EF4-FFF2-40B4-BE49-F238E27FC236}">
                <a16:creationId xmlns:a16="http://schemas.microsoft.com/office/drawing/2014/main" id="{A4049DF0-F691-4583-B4D7-17CA185B2E6A}"/>
              </a:ext>
            </a:extLst>
          </p:cNvPr>
          <p:cNvPicPr>
            <a:picLocks noChangeAspect="1"/>
          </p:cNvPicPr>
          <p:nvPr/>
        </p:nvPicPr>
        <p:blipFill rotWithShape="1">
          <a:blip r:embed="rId3"/>
          <a:srcRect l="23049" t="6495" r="21292" b="16457"/>
          <a:stretch/>
        </p:blipFill>
        <p:spPr>
          <a:xfrm>
            <a:off x="259738" y="2183063"/>
            <a:ext cx="2547562" cy="2185778"/>
          </a:xfrm>
          <a:prstGeom prst="rect">
            <a:avLst/>
          </a:prstGeom>
        </p:spPr>
      </p:pic>
      <p:pic>
        <p:nvPicPr>
          <p:cNvPr id="10" name="图片 9">
            <a:extLst>
              <a:ext uri="{FF2B5EF4-FFF2-40B4-BE49-F238E27FC236}">
                <a16:creationId xmlns:a16="http://schemas.microsoft.com/office/drawing/2014/main" id="{E6A5F46D-17F6-4D10-8D65-4698657F7409}"/>
              </a:ext>
            </a:extLst>
          </p:cNvPr>
          <p:cNvPicPr>
            <a:picLocks noChangeAspect="1"/>
          </p:cNvPicPr>
          <p:nvPr/>
        </p:nvPicPr>
        <p:blipFill rotWithShape="1">
          <a:blip r:embed="rId4"/>
          <a:srcRect l="36660" t="16033" r="35171" b="23221"/>
          <a:stretch/>
        </p:blipFill>
        <p:spPr>
          <a:xfrm>
            <a:off x="2765907" y="2005797"/>
            <a:ext cx="2444950" cy="2565316"/>
          </a:xfrm>
          <a:prstGeom prst="rect">
            <a:avLst/>
          </a:prstGeom>
        </p:spPr>
      </p:pic>
      <p:grpSp>
        <p:nvGrpSpPr>
          <p:cNvPr id="11" name="组合 10">
            <a:extLst>
              <a:ext uri="{FF2B5EF4-FFF2-40B4-BE49-F238E27FC236}">
                <a16:creationId xmlns:a16="http://schemas.microsoft.com/office/drawing/2014/main" id="{09418C2B-E42D-48D9-B341-9636D9839711}"/>
              </a:ext>
            </a:extLst>
          </p:cNvPr>
          <p:cNvGrpSpPr/>
          <p:nvPr/>
        </p:nvGrpSpPr>
        <p:grpSpPr>
          <a:xfrm>
            <a:off x="5331229" y="2183063"/>
            <a:ext cx="373857" cy="246121"/>
            <a:chOff x="3988507" y="1376018"/>
            <a:chExt cx="524229" cy="351324"/>
          </a:xfrm>
        </p:grpSpPr>
        <p:sp>
          <p:nvSpPr>
            <p:cNvPr id="12" name="椭圆 11">
              <a:extLst>
                <a:ext uri="{FF2B5EF4-FFF2-40B4-BE49-F238E27FC236}">
                  <a16:creationId xmlns:a16="http://schemas.microsoft.com/office/drawing/2014/main" id="{E54E452E-9F70-4EB2-9EBE-AD17E8CDFE50}"/>
                </a:ext>
              </a:extLst>
            </p:cNvPr>
            <p:cNvSpPr/>
            <p:nvPr/>
          </p:nvSpPr>
          <p:spPr>
            <a:xfrm>
              <a:off x="3988507" y="1454835"/>
              <a:ext cx="188722" cy="193690"/>
            </a:xfrm>
            <a:prstGeom prst="ellipse">
              <a:avLst/>
            </a:prstGeom>
            <a:solidFill>
              <a:srgbClr val="A743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877C811B-D3A8-48F7-9E61-EB5C2D2639FE}"/>
                </a:ext>
              </a:extLst>
            </p:cNvPr>
            <p:cNvSpPr txBox="1"/>
            <p:nvPr/>
          </p:nvSpPr>
          <p:spPr>
            <a:xfrm>
              <a:off x="4196810" y="1376018"/>
              <a:ext cx="315926" cy="351324"/>
            </a:xfrm>
            <a:prstGeom prst="rect">
              <a:avLst/>
            </a:prstGeom>
            <a:noFill/>
          </p:spPr>
          <p:txBody>
            <a:bodyPr wrap="none" rtlCol="0">
              <a:spAutoFit/>
            </a:bodyPr>
            <a:lstStyle/>
            <a:p>
              <a:r>
                <a:rPr lang="en-US" altLang="zh-CN" sz="1400" dirty="0">
                  <a:latin typeface="Arial" panose="020B0604020202020204" pitchFamily="34" charset="0"/>
                  <a:cs typeface="Arial" panose="020B0604020202020204" pitchFamily="34" charset="0"/>
                </a:rPr>
                <a:t>2</a:t>
              </a:r>
              <a:endParaRPr lang="zh-CN" altLang="en-US" sz="1400" dirty="0">
                <a:latin typeface="Arial" panose="020B0604020202020204" pitchFamily="34" charset="0"/>
                <a:cs typeface="Arial" panose="020B0604020202020204" pitchFamily="34" charset="0"/>
              </a:endParaRPr>
            </a:p>
          </p:txBody>
        </p:sp>
      </p:grpSp>
      <p:grpSp>
        <p:nvGrpSpPr>
          <p:cNvPr id="14" name="组合 13">
            <a:extLst>
              <a:ext uri="{FF2B5EF4-FFF2-40B4-BE49-F238E27FC236}">
                <a16:creationId xmlns:a16="http://schemas.microsoft.com/office/drawing/2014/main" id="{A7D581B2-79E4-4A3B-B94F-86E2CC0ECCB8}"/>
              </a:ext>
            </a:extLst>
          </p:cNvPr>
          <p:cNvGrpSpPr/>
          <p:nvPr/>
        </p:nvGrpSpPr>
        <p:grpSpPr>
          <a:xfrm>
            <a:off x="5331228" y="2579727"/>
            <a:ext cx="373858" cy="246121"/>
            <a:chOff x="4879697" y="1376018"/>
            <a:chExt cx="524230" cy="351324"/>
          </a:xfrm>
        </p:grpSpPr>
        <p:sp>
          <p:nvSpPr>
            <p:cNvPr id="15" name="椭圆 14">
              <a:extLst>
                <a:ext uri="{FF2B5EF4-FFF2-40B4-BE49-F238E27FC236}">
                  <a16:creationId xmlns:a16="http://schemas.microsoft.com/office/drawing/2014/main" id="{8775C796-B9DE-4C27-A66B-B17C2628794A}"/>
                </a:ext>
              </a:extLst>
            </p:cNvPr>
            <p:cNvSpPr/>
            <p:nvPr/>
          </p:nvSpPr>
          <p:spPr>
            <a:xfrm>
              <a:off x="4879697" y="1454835"/>
              <a:ext cx="188722" cy="193690"/>
            </a:xfrm>
            <a:prstGeom prst="ellipse">
              <a:avLst/>
            </a:prstGeom>
            <a:solidFill>
              <a:srgbClr val="61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10F2C88B-41EC-4BB7-BC68-058E0BE517BE}"/>
                </a:ext>
              </a:extLst>
            </p:cNvPr>
            <p:cNvSpPr txBox="1"/>
            <p:nvPr/>
          </p:nvSpPr>
          <p:spPr>
            <a:xfrm>
              <a:off x="5088001" y="1376018"/>
              <a:ext cx="315926" cy="351324"/>
            </a:xfrm>
            <a:prstGeom prst="rect">
              <a:avLst/>
            </a:prstGeom>
            <a:noFill/>
          </p:spPr>
          <p:txBody>
            <a:bodyPr wrap="none" rtlCol="0">
              <a:spAutoFit/>
            </a:bodyPr>
            <a:lstStyle/>
            <a:p>
              <a:r>
                <a:rPr lang="en-US" altLang="zh-CN" sz="1400" dirty="0">
                  <a:latin typeface="Arial" panose="020B0604020202020204" pitchFamily="34" charset="0"/>
                  <a:cs typeface="Arial" panose="020B0604020202020204" pitchFamily="34" charset="0"/>
                </a:rPr>
                <a:t>1</a:t>
              </a:r>
              <a:endParaRPr lang="zh-CN" altLang="en-US" sz="1400" dirty="0">
                <a:latin typeface="Arial" panose="020B0604020202020204" pitchFamily="34" charset="0"/>
                <a:cs typeface="Arial" panose="020B0604020202020204" pitchFamily="34" charset="0"/>
              </a:endParaRPr>
            </a:p>
          </p:txBody>
        </p:sp>
      </p:grpSp>
      <p:grpSp>
        <p:nvGrpSpPr>
          <p:cNvPr id="17" name="组合 16">
            <a:extLst>
              <a:ext uri="{FF2B5EF4-FFF2-40B4-BE49-F238E27FC236}">
                <a16:creationId xmlns:a16="http://schemas.microsoft.com/office/drawing/2014/main" id="{D642706B-C37F-47B9-BA54-301BE1AB3DBA}"/>
              </a:ext>
            </a:extLst>
          </p:cNvPr>
          <p:cNvGrpSpPr/>
          <p:nvPr/>
        </p:nvGrpSpPr>
        <p:grpSpPr>
          <a:xfrm>
            <a:off x="5331229" y="2992059"/>
            <a:ext cx="373857" cy="246121"/>
            <a:chOff x="5739434" y="1376018"/>
            <a:chExt cx="524229" cy="351324"/>
          </a:xfrm>
        </p:grpSpPr>
        <p:sp>
          <p:nvSpPr>
            <p:cNvPr id="18" name="椭圆 17">
              <a:extLst>
                <a:ext uri="{FF2B5EF4-FFF2-40B4-BE49-F238E27FC236}">
                  <a16:creationId xmlns:a16="http://schemas.microsoft.com/office/drawing/2014/main" id="{143C2423-2081-4E6A-8F23-03CD84DCFB1F}"/>
                </a:ext>
              </a:extLst>
            </p:cNvPr>
            <p:cNvSpPr/>
            <p:nvPr/>
          </p:nvSpPr>
          <p:spPr>
            <a:xfrm>
              <a:off x="5739434" y="1454835"/>
              <a:ext cx="188722" cy="193690"/>
            </a:xfrm>
            <a:prstGeom prst="ellipse">
              <a:avLst/>
            </a:prstGeom>
            <a:solidFill>
              <a:srgbClr val="CA86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B843D0A2-DDF2-4DA7-8609-8DAD165708B6}"/>
                </a:ext>
              </a:extLst>
            </p:cNvPr>
            <p:cNvSpPr txBox="1"/>
            <p:nvPr/>
          </p:nvSpPr>
          <p:spPr>
            <a:xfrm>
              <a:off x="5947737" y="1376018"/>
              <a:ext cx="315926" cy="351324"/>
            </a:xfrm>
            <a:prstGeom prst="rect">
              <a:avLst/>
            </a:prstGeom>
            <a:noFill/>
          </p:spPr>
          <p:txBody>
            <a:bodyPr wrap="none" rtlCol="0">
              <a:spAutoFit/>
            </a:bodyPr>
            <a:lstStyle/>
            <a:p>
              <a:r>
                <a:rPr lang="en-US" altLang="zh-CN" sz="1400" dirty="0">
                  <a:latin typeface="Arial" panose="020B0604020202020204" pitchFamily="34" charset="0"/>
                  <a:cs typeface="Arial" panose="020B0604020202020204" pitchFamily="34" charset="0"/>
                </a:rPr>
                <a:t>0</a:t>
              </a:r>
              <a:endParaRPr lang="zh-CN" altLang="en-US" sz="1400" dirty="0">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B5AE7EA2-9945-415E-B94F-E09EE399D9B3}"/>
              </a:ext>
            </a:extLst>
          </p:cNvPr>
          <p:cNvGrpSpPr/>
          <p:nvPr/>
        </p:nvGrpSpPr>
        <p:grpSpPr>
          <a:xfrm>
            <a:off x="5328303" y="3429000"/>
            <a:ext cx="424774" cy="246121"/>
            <a:chOff x="6735480" y="1374319"/>
            <a:chExt cx="595625" cy="351324"/>
          </a:xfrm>
        </p:grpSpPr>
        <p:sp>
          <p:nvSpPr>
            <p:cNvPr id="21" name="椭圆 20">
              <a:extLst>
                <a:ext uri="{FF2B5EF4-FFF2-40B4-BE49-F238E27FC236}">
                  <a16:creationId xmlns:a16="http://schemas.microsoft.com/office/drawing/2014/main" id="{8616EAD2-8FFD-4917-8B88-D69070E76404}"/>
                </a:ext>
              </a:extLst>
            </p:cNvPr>
            <p:cNvSpPr/>
            <p:nvPr/>
          </p:nvSpPr>
          <p:spPr>
            <a:xfrm>
              <a:off x="6735480" y="1458199"/>
              <a:ext cx="188722" cy="193690"/>
            </a:xfrm>
            <a:prstGeom prst="ellipse">
              <a:avLst/>
            </a:prstGeom>
            <a:solidFill>
              <a:srgbClr val="2E4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2BF9B3B1-8F55-4159-BE30-BD72138C9CB8}"/>
                </a:ext>
              </a:extLst>
            </p:cNvPr>
            <p:cNvSpPr txBox="1"/>
            <p:nvPr/>
          </p:nvSpPr>
          <p:spPr>
            <a:xfrm>
              <a:off x="6949212" y="1374319"/>
              <a:ext cx="381893" cy="351324"/>
            </a:xfrm>
            <a:prstGeom prst="rect">
              <a:avLst/>
            </a:prstGeom>
            <a:noFill/>
          </p:spPr>
          <p:txBody>
            <a:bodyPr wrap="none" rtlCol="0">
              <a:spAutoFit/>
            </a:bodyPr>
            <a:lstStyle/>
            <a:p>
              <a:r>
                <a:rPr lang="en-US" altLang="zh-CN" sz="1400" dirty="0">
                  <a:latin typeface="Arial" panose="020B0604020202020204" pitchFamily="34" charset="0"/>
                  <a:cs typeface="Arial" panose="020B0604020202020204" pitchFamily="34" charset="0"/>
                </a:rPr>
                <a:t>-1</a:t>
              </a:r>
              <a:endParaRPr lang="zh-CN" altLang="en-US" sz="1400" dirty="0">
                <a:latin typeface="Arial" panose="020B0604020202020204" pitchFamily="34" charset="0"/>
                <a:cs typeface="Arial" panose="020B0604020202020204" pitchFamily="34" charset="0"/>
              </a:endParaRPr>
            </a:p>
          </p:txBody>
        </p:sp>
      </p:grpSp>
      <p:sp>
        <p:nvSpPr>
          <p:cNvPr id="23" name="文本框 22">
            <a:extLst>
              <a:ext uri="{FF2B5EF4-FFF2-40B4-BE49-F238E27FC236}">
                <a16:creationId xmlns:a16="http://schemas.microsoft.com/office/drawing/2014/main" id="{A88384F9-E1C4-4E7C-BE5F-3CD53F76603A}"/>
              </a:ext>
            </a:extLst>
          </p:cNvPr>
          <p:cNvSpPr txBox="1"/>
          <p:nvPr/>
        </p:nvSpPr>
        <p:spPr>
          <a:xfrm>
            <a:off x="372466" y="4622856"/>
            <a:ext cx="2322106" cy="276999"/>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Titles Generated by Code2Que</a:t>
            </a:r>
            <a:endParaRPr lang="zh-CN" altLang="en-US" sz="1200" dirty="0">
              <a:latin typeface="Arial" panose="020B0604020202020204" pitchFamily="34" charset="0"/>
              <a:cs typeface="Arial" panose="020B0604020202020204" pitchFamily="34" charset="0"/>
            </a:endParaRPr>
          </a:p>
        </p:txBody>
      </p:sp>
      <p:sp>
        <p:nvSpPr>
          <p:cNvPr id="24" name="文本框 23">
            <a:extLst>
              <a:ext uri="{FF2B5EF4-FFF2-40B4-BE49-F238E27FC236}">
                <a16:creationId xmlns:a16="http://schemas.microsoft.com/office/drawing/2014/main" id="{4AB26174-8A07-4E91-96AE-227770F46785}"/>
              </a:ext>
            </a:extLst>
          </p:cNvPr>
          <p:cNvSpPr txBox="1"/>
          <p:nvPr/>
        </p:nvSpPr>
        <p:spPr>
          <a:xfrm>
            <a:off x="2807300" y="4622856"/>
            <a:ext cx="2078564" cy="276999"/>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Titles Generated by </a:t>
            </a:r>
            <a:r>
              <a:rPr lang="en-US" altLang="zh-CN" sz="1200" dirty="0" err="1">
                <a:latin typeface="Arial" panose="020B0604020202020204" pitchFamily="34" charset="0"/>
                <a:cs typeface="Arial" panose="020B0604020202020204" pitchFamily="34" charset="0"/>
              </a:rPr>
              <a:t>SOTitle</a:t>
            </a:r>
            <a:endParaRPr lang="zh-CN" altLang="en-US" sz="1200" dirty="0">
              <a:latin typeface="Arial" panose="020B0604020202020204" pitchFamily="34" charset="0"/>
              <a:cs typeface="Arial" panose="020B0604020202020204" pitchFamily="34" charset="0"/>
            </a:endParaRPr>
          </a:p>
        </p:txBody>
      </p:sp>
      <p:pic>
        <p:nvPicPr>
          <p:cNvPr id="25" name="图片 24">
            <a:extLst>
              <a:ext uri="{FF2B5EF4-FFF2-40B4-BE49-F238E27FC236}">
                <a16:creationId xmlns:a16="http://schemas.microsoft.com/office/drawing/2014/main" id="{BCDFC68A-6C22-4906-8334-A38AD231C833}"/>
              </a:ext>
            </a:extLst>
          </p:cNvPr>
          <p:cNvPicPr>
            <a:picLocks noChangeAspect="1"/>
          </p:cNvPicPr>
          <p:nvPr/>
        </p:nvPicPr>
        <p:blipFill rotWithShape="1">
          <a:blip r:embed="rId5"/>
          <a:srcRect l="658" t="1767" r="1215" b="1104"/>
          <a:stretch/>
        </p:blipFill>
        <p:spPr>
          <a:xfrm>
            <a:off x="5939979" y="1856375"/>
            <a:ext cx="5929659" cy="3145250"/>
          </a:xfrm>
          <a:prstGeom prst="rect">
            <a:avLst/>
          </a:prstGeom>
        </p:spPr>
      </p:pic>
      <p:grpSp>
        <p:nvGrpSpPr>
          <p:cNvPr id="26" name="组合 25">
            <a:extLst>
              <a:ext uri="{FF2B5EF4-FFF2-40B4-BE49-F238E27FC236}">
                <a16:creationId xmlns:a16="http://schemas.microsoft.com/office/drawing/2014/main" id="{47B79046-BBE3-4EC1-AA26-51ED86908382}"/>
              </a:ext>
            </a:extLst>
          </p:cNvPr>
          <p:cNvGrpSpPr/>
          <p:nvPr/>
        </p:nvGrpSpPr>
        <p:grpSpPr>
          <a:xfrm>
            <a:off x="2293129" y="5417630"/>
            <a:ext cx="7293699" cy="1016089"/>
            <a:chOff x="2502901" y="5006538"/>
            <a:chExt cx="7186197" cy="1292662"/>
          </a:xfrm>
        </p:grpSpPr>
        <p:sp>
          <p:nvSpPr>
            <p:cNvPr id="27" name="矩形: 圆角 26">
              <a:extLst>
                <a:ext uri="{FF2B5EF4-FFF2-40B4-BE49-F238E27FC236}">
                  <a16:creationId xmlns:a16="http://schemas.microsoft.com/office/drawing/2014/main" id="{F56996AE-EF0D-4EBC-8E36-9EE8735F6FB9}"/>
                </a:ext>
              </a:extLst>
            </p:cNvPr>
            <p:cNvSpPr/>
            <p:nvPr/>
          </p:nvSpPr>
          <p:spPr>
            <a:xfrm>
              <a:off x="2502901" y="5006538"/>
              <a:ext cx="7186197" cy="1292662"/>
            </a:xfrm>
            <a:prstGeom prst="roundRect">
              <a:avLst/>
            </a:prstGeom>
            <a:solidFill>
              <a:srgbClr val="F2F2F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endParaRPr lang="zh-CN" altLang="en-US" sz="2000" dirty="0">
                <a:solidFill>
                  <a:schemeClr val="tx1"/>
                </a:solidFill>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84DAD9CE-CD19-4D49-9B73-CBF90E47E5AB}"/>
                </a:ext>
              </a:extLst>
            </p:cNvPr>
            <p:cNvSpPr txBox="1"/>
            <p:nvPr/>
          </p:nvSpPr>
          <p:spPr>
            <a:xfrm>
              <a:off x="2645294" y="5166776"/>
              <a:ext cx="7043804" cy="900568"/>
            </a:xfrm>
            <a:prstGeom prst="rect">
              <a:avLst/>
            </a:prstGeom>
            <a:noFill/>
          </p:spPr>
          <p:txBody>
            <a:bodyPr wrap="square" rtlCol="0">
              <a:spAutoFit/>
            </a:bodyPr>
            <a:lstStyle/>
            <a:p>
              <a:r>
                <a:rPr lang="en-US" altLang="zh-CN" sz="2000" b="1" dirty="0">
                  <a:solidFill>
                    <a:schemeClr val="tx1"/>
                  </a:solidFill>
                  <a:latin typeface="Arial" panose="020B0604020202020204" pitchFamily="34" charset="0"/>
                  <a:cs typeface="Arial" panose="020B0604020202020204" pitchFamily="34" charset="0"/>
                </a:rPr>
                <a:t>Summary: </a:t>
              </a:r>
              <a:r>
                <a:rPr lang="en-US" altLang="zh-CN" sz="2000" dirty="0" err="1">
                  <a:solidFill>
                    <a:schemeClr val="tx1"/>
                  </a:solidFill>
                  <a:latin typeface="Arial" panose="020B0604020202020204" pitchFamily="34" charset="0"/>
                  <a:cs typeface="Arial" panose="020B0604020202020204" pitchFamily="34" charset="0"/>
                </a:rPr>
                <a:t>SOTitle</a:t>
              </a:r>
              <a:r>
                <a:rPr lang="en-US" altLang="zh-CN" sz="2000" dirty="0">
                  <a:solidFill>
                    <a:schemeClr val="tx1"/>
                  </a:solidFill>
                  <a:latin typeface="Arial" panose="020B0604020202020204" pitchFamily="34" charset="0"/>
                  <a:cs typeface="Arial" panose="020B0604020202020204" pitchFamily="34" charset="0"/>
                </a:rPr>
                <a:t> can generate higher-quality titles than the baseline Code2Que via human study.</a:t>
              </a:r>
              <a:endParaRPr lang="zh-CN" alt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27977943"/>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2">
            <a:extLst>
              <a:ext uri="{FF2B5EF4-FFF2-40B4-BE49-F238E27FC236}">
                <a16:creationId xmlns:a16="http://schemas.microsoft.com/office/drawing/2014/main" id="{DF2FE245-B2BC-4B9B-B835-4DD0BB852770}"/>
              </a:ext>
            </a:extLst>
          </p:cNvPr>
          <p:cNvSpPr txBox="1"/>
          <p:nvPr/>
        </p:nvSpPr>
        <p:spPr>
          <a:xfrm>
            <a:off x="931987" y="195670"/>
            <a:ext cx="3288952" cy="523220"/>
          </a:xfrm>
          <a:prstGeom prst="rect">
            <a:avLst/>
          </a:prstGeom>
          <a:noFill/>
        </p:spPr>
        <p:txBody>
          <a:bodyPr wrap="square" rtlCol="0">
            <a:spAutoFit/>
          </a:bodyPr>
          <a:lstStyle/>
          <a:p>
            <a:pPr algn="ctr"/>
            <a:r>
              <a:rPr lang="en-US" altLang="zh-CN" sz="2800" b="1" dirty="0">
                <a:solidFill>
                  <a:srgbClr val="005DA2"/>
                </a:solidFill>
                <a:latin typeface="Arial" panose="020B0604020202020204" pitchFamily="34" charset="0"/>
                <a:ea typeface="微软雅黑" pitchFamily="34" charset="-122"/>
                <a:cs typeface="Arial" panose="020B0604020202020204" pitchFamily="34" charset="0"/>
              </a:rPr>
              <a:t>Tool</a:t>
            </a:r>
          </a:p>
        </p:txBody>
      </p:sp>
      <p:pic>
        <p:nvPicPr>
          <p:cNvPr id="4" name="图片 3">
            <a:extLst>
              <a:ext uri="{FF2B5EF4-FFF2-40B4-BE49-F238E27FC236}">
                <a16:creationId xmlns:a16="http://schemas.microsoft.com/office/drawing/2014/main" id="{960F6A92-720D-40EF-B604-EC3332E1E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043" y="983022"/>
            <a:ext cx="10301555" cy="5526355"/>
          </a:xfrm>
          <a:prstGeom prst="rect">
            <a:avLst/>
          </a:prstGeom>
        </p:spPr>
      </p:pic>
      <p:sp>
        <p:nvSpPr>
          <p:cNvPr id="5" name="椭圆 4">
            <a:extLst>
              <a:ext uri="{FF2B5EF4-FFF2-40B4-BE49-F238E27FC236}">
                <a16:creationId xmlns:a16="http://schemas.microsoft.com/office/drawing/2014/main" id="{DCCD1E24-B5CD-4D5D-905D-5CE534938DBA}"/>
              </a:ext>
            </a:extLst>
          </p:cNvPr>
          <p:cNvSpPr/>
          <p:nvPr/>
        </p:nvSpPr>
        <p:spPr>
          <a:xfrm>
            <a:off x="6071775" y="1956422"/>
            <a:ext cx="347980" cy="296514"/>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Rounded MT Bold" panose="020F0704030504030204" pitchFamily="34" charset="0"/>
              </a:rPr>
              <a:t>1</a:t>
            </a:r>
            <a:endParaRPr lang="zh-CN" altLang="en-US" sz="2400" dirty="0">
              <a:latin typeface="Arial Rounded MT Bold" panose="020F0704030504030204" pitchFamily="34" charset="0"/>
            </a:endParaRPr>
          </a:p>
        </p:txBody>
      </p:sp>
      <p:sp>
        <p:nvSpPr>
          <p:cNvPr id="6" name="椭圆 5">
            <a:extLst>
              <a:ext uri="{FF2B5EF4-FFF2-40B4-BE49-F238E27FC236}">
                <a16:creationId xmlns:a16="http://schemas.microsoft.com/office/drawing/2014/main" id="{55EB1303-FBE4-4CAA-A82B-5E251B9519C2}"/>
              </a:ext>
            </a:extLst>
          </p:cNvPr>
          <p:cNvSpPr/>
          <p:nvPr/>
        </p:nvSpPr>
        <p:spPr>
          <a:xfrm>
            <a:off x="10650540" y="1970127"/>
            <a:ext cx="347980" cy="31507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Rounded MT Bold" panose="020F0704030504030204" pitchFamily="34" charset="0"/>
              </a:rPr>
              <a:t>2</a:t>
            </a:r>
            <a:endParaRPr lang="zh-CN" altLang="en-US" sz="2400" dirty="0">
              <a:latin typeface="Arial Rounded MT Bold" panose="020F0704030504030204" pitchFamily="34" charset="0"/>
            </a:endParaRPr>
          </a:p>
        </p:txBody>
      </p:sp>
      <p:sp>
        <p:nvSpPr>
          <p:cNvPr id="8" name="椭圆 7">
            <a:extLst>
              <a:ext uri="{FF2B5EF4-FFF2-40B4-BE49-F238E27FC236}">
                <a16:creationId xmlns:a16="http://schemas.microsoft.com/office/drawing/2014/main" id="{F599A27E-FA30-4171-9FD2-7CFBB285C255}"/>
              </a:ext>
            </a:extLst>
          </p:cNvPr>
          <p:cNvSpPr/>
          <p:nvPr/>
        </p:nvSpPr>
        <p:spPr>
          <a:xfrm>
            <a:off x="6096000" y="3476873"/>
            <a:ext cx="347980" cy="296514"/>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Rounded MT Bold" panose="020F0704030504030204" pitchFamily="34" charset="0"/>
              </a:rPr>
              <a:t>3</a:t>
            </a:r>
            <a:endParaRPr lang="zh-CN" altLang="en-US" sz="2400" dirty="0">
              <a:latin typeface="Arial Rounded MT Bold" panose="020F0704030504030204" pitchFamily="34" charset="0"/>
            </a:endParaRPr>
          </a:p>
        </p:txBody>
      </p:sp>
      <p:sp>
        <p:nvSpPr>
          <p:cNvPr id="9" name="椭圆 8">
            <a:extLst>
              <a:ext uri="{FF2B5EF4-FFF2-40B4-BE49-F238E27FC236}">
                <a16:creationId xmlns:a16="http://schemas.microsoft.com/office/drawing/2014/main" id="{A2FC8138-094A-43D1-A2D2-C28A00B1A17C}"/>
              </a:ext>
            </a:extLst>
          </p:cNvPr>
          <p:cNvSpPr/>
          <p:nvPr/>
        </p:nvSpPr>
        <p:spPr>
          <a:xfrm>
            <a:off x="10650540" y="3458309"/>
            <a:ext cx="347980" cy="31507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Rounded MT Bold" panose="020F0704030504030204" pitchFamily="34" charset="0"/>
              </a:rPr>
              <a:t>4</a:t>
            </a:r>
            <a:endParaRPr lang="zh-CN" altLang="en-US" sz="2400" dirty="0">
              <a:latin typeface="Arial Rounded MT Bold" panose="020F0704030504030204" pitchFamily="34" charset="0"/>
            </a:endParaRPr>
          </a:p>
        </p:txBody>
      </p:sp>
    </p:spTree>
    <p:extLst>
      <p:ext uri="{BB962C8B-B14F-4D97-AF65-F5344CB8AC3E}">
        <p14:creationId xmlns:p14="http://schemas.microsoft.com/office/powerpoint/2010/main" val="370841277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2">
            <a:extLst>
              <a:ext uri="{FF2B5EF4-FFF2-40B4-BE49-F238E27FC236}">
                <a16:creationId xmlns:a16="http://schemas.microsoft.com/office/drawing/2014/main" id="{DF2FE245-B2BC-4B9B-B835-4DD0BB852770}"/>
              </a:ext>
            </a:extLst>
          </p:cNvPr>
          <p:cNvSpPr txBox="1"/>
          <p:nvPr/>
        </p:nvSpPr>
        <p:spPr>
          <a:xfrm>
            <a:off x="1236787" y="195670"/>
            <a:ext cx="3288952" cy="523220"/>
          </a:xfrm>
          <a:prstGeom prst="rect">
            <a:avLst/>
          </a:prstGeom>
          <a:noFill/>
        </p:spPr>
        <p:txBody>
          <a:bodyPr wrap="square" rtlCol="0">
            <a:spAutoFit/>
          </a:bodyPr>
          <a:lstStyle/>
          <a:p>
            <a:pPr algn="ctr"/>
            <a:r>
              <a:rPr lang="en-US" altLang="zh-CN" sz="2800" b="1" dirty="0">
                <a:solidFill>
                  <a:srgbClr val="005DA2"/>
                </a:solidFill>
                <a:latin typeface="Arial" panose="020B0604020202020204" pitchFamily="34" charset="0"/>
                <a:ea typeface="微软雅黑" pitchFamily="34" charset="-122"/>
                <a:cs typeface="Arial" panose="020B0604020202020204" pitchFamily="34" charset="0"/>
              </a:rPr>
              <a:t>Summary</a:t>
            </a:r>
          </a:p>
        </p:txBody>
      </p:sp>
      <p:sp>
        <p:nvSpPr>
          <p:cNvPr id="3" name="文本框 2">
            <a:extLst>
              <a:ext uri="{FF2B5EF4-FFF2-40B4-BE49-F238E27FC236}">
                <a16:creationId xmlns:a16="http://schemas.microsoft.com/office/drawing/2014/main" id="{9E2B6207-AB27-4344-97EC-105A577775B5}"/>
              </a:ext>
            </a:extLst>
          </p:cNvPr>
          <p:cNvSpPr txBox="1"/>
          <p:nvPr/>
        </p:nvSpPr>
        <p:spPr>
          <a:xfrm>
            <a:off x="3628981" y="6186256"/>
            <a:ext cx="6102848"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https://github.com/NTDXYG/SOTitle</a:t>
            </a:r>
          </a:p>
        </p:txBody>
      </p:sp>
      <p:pic>
        <p:nvPicPr>
          <p:cNvPr id="4" name="图片 3">
            <a:extLst>
              <a:ext uri="{FF2B5EF4-FFF2-40B4-BE49-F238E27FC236}">
                <a16:creationId xmlns:a16="http://schemas.microsoft.com/office/drawing/2014/main" id="{E130428D-FDE5-4C5D-B43E-02A0B2D09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4453" y="3682099"/>
            <a:ext cx="3516086" cy="1977799"/>
          </a:xfrm>
          <a:prstGeom prst="rect">
            <a:avLst/>
          </a:prstGeom>
        </p:spPr>
      </p:pic>
      <p:pic>
        <p:nvPicPr>
          <p:cNvPr id="6" name="图片 5">
            <a:extLst>
              <a:ext uri="{FF2B5EF4-FFF2-40B4-BE49-F238E27FC236}">
                <a16:creationId xmlns:a16="http://schemas.microsoft.com/office/drawing/2014/main" id="{B169D513-4751-42CA-8C88-03E9D3C39E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682099"/>
            <a:ext cx="3657600" cy="2057400"/>
          </a:xfrm>
          <a:prstGeom prst="rect">
            <a:avLst/>
          </a:prstGeom>
        </p:spPr>
      </p:pic>
      <p:pic>
        <p:nvPicPr>
          <p:cNvPr id="9" name="图片 8">
            <a:extLst>
              <a:ext uri="{FF2B5EF4-FFF2-40B4-BE49-F238E27FC236}">
                <a16:creationId xmlns:a16="http://schemas.microsoft.com/office/drawing/2014/main" id="{2F0368CA-4ABD-44BF-BC10-B3CA510D04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771" y="1142994"/>
            <a:ext cx="3614058" cy="2032907"/>
          </a:xfrm>
          <a:prstGeom prst="rect">
            <a:avLst/>
          </a:prstGeom>
        </p:spPr>
      </p:pic>
      <p:grpSp>
        <p:nvGrpSpPr>
          <p:cNvPr id="14" name="组合 13">
            <a:extLst>
              <a:ext uri="{FF2B5EF4-FFF2-40B4-BE49-F238E27FC236}">
                <a16:creationId xmlns:a16="http://schemas.microsoft.com/office/drawing/2014/main" id="{72D63C01-4AD7-495D-B483-22F465C060D7}"/>
              </a:ext>
            </a:extLst>
          </p:cNvPr>
          <p:cNvGrpSpPr/>
          <p:nvPr/>
        </p:nvGrpSpPr>
        <p:grpSpPr>
          <a:xfrm>
            <a:off x="8540703" y="4528928"/>
            <a:ext cx="4064955" cy="2056458"/>
            <a:chOff x="8540703" y="4528928"/>
            <a:chExt cx="4064955" cy="2056458"/>
          </a:xfrm>
        </p:grpSpPr>
        <p:sp>
          <p:nvSpPr>
            <p:cNvPr id="12" name="文本框 11">
              <a:extLst>
                <a:ext uri="{FF2B5EF4-FFF2-40B4-BE49-F238E27FC236}">
                  <a16:creationId xmlns:a16="http://schemas.microsoft.com/office/drawing/2014/main" id="{861C1311-B422-4A4B-8186-98EE569BC1E0}"/>
                </a:ext>
              </a:extLst>
            </p:cNvPr>
            <p:cNvSpPr txBox="1"/>
            <p:nvPr/>
          </p:nvSpPr>
          <p:spPr>
            <a:xfrm>
              <a:off x="8540703" y="6123721"/>
              <a:ext cx="4064955" cy="461665"/>
            </a:xfrm>
            <a:prstGeom prst="rect">
              <a:avLst/>
            </a:prstGeom>
            <a:noFill/>
          </p:spPr>
          <p:txBody>
            <a:bodyPr wrap="square" rtlCol="0">
              <a:spAutoFit/>
            </a:bodyPr>
            <a:lstStyle/>
            <a:p>
              <a:r>
                <a:rPr lang="en-US" altLang="zh-CN" sz="2400" dirty="0">
                  <a:latin typeface="Blackadder ITC" panose="04020505051007020D02" pitchFamily="82" charset="0"/>
                  <a:cs typeface="Calibri" panose="020F0502020204030204" pitchFamily="34" charset="0"/>
                </a:rPr>
                <a:t>Thanks for Your Listening !</a:t>
              </a:r>
            </a:p>
          </p:txBody>
        </p:sp>
        <p:pic>
          <p:nvPicPr>
            <p:cNvPr id="13" name="Picture 9">
              <a:extLst>
                <a:ext uri="{FF2B5EF4-FFF2-40B4-BE49-F238E27FC236}">
                  <a16:creationId xmlns:a16="http://schemas.microsoft.com/office/drawing/2014/main" id="{B8932F03-2B33-4818-9737-E4B8BBCC8FC2}"/>
                </a:ext>
              </a:extLst>
            </p:cNvPr>
            <p:cNvPicPr>
              <a:picLocks noChangeAspect="1"/>
            </p:cNvPicPr>
            <p:nvPr/>
          </p:nvPicPr>
          <p:blipFill>
            <a:blip r:embed="rId6">
              <a:clrChange>
                <a:clrFrom>
                  <a:srgbClr val="F6F6F6"/>
                </a:clrFrom>
                <a:clrTo>
                  <a:srgbClr val="F6F6F6">
                    <a:alpha val="0"/>
                  </a:srgbClr>
                </a:clrTo>
              </a:clrChange>
            </a:blip>
            <a:stretch>
              <a:fillRect/>
            </a:stretch>
          </p:blipFill>
          <p:spPr>
            <a:xfrm flipH="1">
              <a:off x="10229061" y="4528928"/>
              <a:ext cx="1599559" cy="1898998"/>
            </a:xfrm>
            <a:prstGeom prst="rect">
              <a:avLst/>
            </a:prstGeom>
          </p:spPr>
        </p:pic>
      </p:grpSp>
      <p:pic>
        <p:nvPicPr>
          <p:cNvPr id="10" name="图片 9">
            <a:extLst>
              <a:ext uri="{FF2B5EF4-FFF2-40B4-BE49-F238E27FC236}">
                <a16:creationId xmlns:a16="http://schemas.microsoft.com/office/drawing/2014/main" id="{668AA01D-2852-4BF1-87DB-A4E6D790C0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04451" y="1142994"/>
            <a:ext cx="3614057" cy="2032907"/>
          </a:xfrm>
          <a:prstGeom prst="rect">
            <a:avLst/>
          </a:prstGeom>
        </p:spPr>
      </p:pic>
    </p:spTree>
    <p:extLst>
      <p:ext uri="{BB962C8B-B14F-4D97-AF65-F5344CB8AC3E}">
        <p14:creationId xmlns:p14="http://schemas.microsoft.com/office/powerpoint/2010/main" val="3843608410"/>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2">
            <a:extLst>
              <a:ext uri="{FF2B5EF4-FFF2-40B4-BE49-F238E27FC236}">
                <a16:creationId xmlns:a16="http://schemas.microsoft.com/office/drawing/2014/main" id="{DF2FE245-B2BC-4B9B-B835-4DD0BB852770}"/>
              </a:ext>
            </a:extLst>
          </p:cNvPr>
          <p:cNvSpPr txBox="1"/>
          <p:nvPr/>
        </p:nvSpPr>
        <p:spPr>
          <a:xfrm>
            <a:off x="1452687" y="157570"/>
            <a:ext cx="3288952" cy="523220"/>
          </a:xfrm>
          <a:prstGeom prst="rect">
            <a:avLst/>
          </a:prstGeom>
          <a:noFill/>
        </p:spPr>
        <p:txBody>
          <a:bodyPr wrap="square" rtlCol="0">
            <a:spAutoFit/>
          </a:bodyPr>
          <a:lstStyle/>
          <a:p>
            <a:pPr algn="ctr"/>
            <a:r>
              <a:rPr lang="en-US" altLang="zh-CN" sz="2800" b="1" dirty="0">
                <a:solidFill>
                  <a:srgbClr val="005DA2"/>
                </a:solidFill>
                <a:latin typeface="Arial" panose="020B0604020202020204" pitchFamily="34" charset="0"/>
                <a:ea typeface="微软雅黑" pitchFamily="34" charset="-122"/>
                <a:cs typeface="Arial" panose="020B0604020202020204" pitchFamily="34" charset="0"/>
              </a:rPr>
              <a:t>Background</a:t>
            </a:r>
            <a:endParaRPr lang="zh-CN" altLang="en-US" sz="2800" b="1" dirty="0">
              <a:solidFill>
                <a:srgbClr val="005DA2"/>
              </a:solidFill>
              <a:latin typeface="Arial" panose="020B0604020202020204" pitchFamily="34" charset="0"/>
              <a:ea typeface="微软雅黑" pitchFamily="34" charset="-122"/>
              <a:cs typeface="Arial" panose="020B0604020202020204" pitchFamily="34" charset="0"/>
            </a:endParaRPr>
          </a:p>
        </p:txBody>
      </p:sp>
      <p:sp>
        <p:nvSpPr>
          <p:cNvPr id="3" name="TextBox 15">
            <a:extLst>
              <a:ext uri="{FF2B5EF4-FFF2-40B4-BE49-F238E27FC236}">
                <a16:creationId xmlns:a16="http://schemas.microsoft.com/office/drawing/2014/main" id="{B7D9CE03-30DF-414E-B378-182737EBB443}"/>
              </a:ext>
            </a:extLst>
          </p:cNvPr>
          <p:cNvSpPr txBox="1"/>
          <p:nvPr/>
        </p:nvSpPr>
        <p:spPr>
          <a:xfrm>
            <a:off x="3959775" y="2843498"/>
            <a:ext cx="1793817" cy="954107"/>
          </a:xfrm>
          <a:prstGeom prst="rect">
            <a:avLst/>
          </a:prstGeom>
          <a:noFill/>
        </p:spPr>
        <p:txBody>
          <a:bodyPr wrap="square" rtlCol="0" anchor="ctr">
            <a:spAutoFit/>
          </a:bodyPr>
          <a:lstStyle>
            <a:defPPr>
              <a:defRPr lang="zh-CN"/>
            </a:defPPr>
            <a:lvl1pPr algn="ct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en-US" altLang="zh-CN" sz="1400" b="1" dirty="0">
                <a:solidFill>
                  <a:schemeClr val="tx1">
                    <a:lumMod val="85000"/>
                    <a:lumOff val="15000"/>
                  </a:schemeClr>
                </a:solidFill>
                <a:latin typeface="Arial" panose="020B0604020202020204" pitchFamily="34" charset="0"/>
                <a:cs typeface="Arial" panose="020B0604020202020204" pitchFamily="34" charset="0"/>
              </a:rPr>
              <a:t>100+ million</a:t>
            </a:r>
          </a:p>
          <a:p>
            <a:r>
              <a:rPr lang="en-US" altLang="zh-CN" sz="1400" dirty="0">
                <a:solidFill>
                  <a:schemeClr val="tx1">
                    <a:lumMod val="85000"/>
                    <a:lumOff val="15000"/>
                  </a:schemeClr>
                </a:solidFill>
                <a:latin typeface="Arial" panose="020B0604020202020204" pitchFamily="34" charset="0"/>
                <a:cs typeface="Arial" panose="020B0604020202020204" pitchFamily="34" charset="0"/>
              </a:rPr>
              <a:t>monthly visitors to Stack Overflow &amp; Stack Exchange</a:t>
            </a:r>
            <a:endParaRPr lang="zh-CN" altLang="en-US" sz="14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4" name="TextBox 16">
            <a:extLst>
              <a:ext uri="{FF2B5EF4-FFF2-40B4-BE49-F238E27FC236}">
                <a16:creationId xmlns:a16="http://schemas.microsoft.com/office/drawing/2014/main" id="{176B9F36-0B62-4E63-A652-59464B066BA5}"/>
              </a:ext>
            </a:extLst>
          </p:cNvPr>
          <p:cNvSpPr txBox="1"/>
          <p:nvPr/>
        </p:nvSpPr>
        <p:spPr>
          <a:xfrm>
            <a:off x="2115256" y="4248153"/>
            <a:ext cx="1703677" cy="954107"/>
          </a:xfrm>
          <a:prstGeom prst="rect">
            <a:avLst/>
          </a:prstGeom>
          <a:noFill/>
        </p:spPr>
        <p:txBody>
          <a:bodyPr wrap="square" rtlCol="0" anchor="ctr">
            <a:spAutoFit/>
          </a:bodyPr>
          <a:lstStyle/>
          <a:p>
            <a:pPr algn="ctr"/>
            <a:r>
              <a:rPr lang="en-US" altLang="zh-CN" sz="1400" b="1" dirty="0">
                <a:solidFill>
                  <a:schemeClr val="tx1">
                    <a:lumMod val="85000"/>
                    <a:lumOff val="15000"/>
                  </a:schemeClr>
                </a:solidFill>
                <a:latin typeface="Arial" panose="020B0604020202020204" pitchFamily="34" charset="0"/>
                <a:ea typeface="微软雅黑" pitchFamily="34" charset="-122"/>
                <a:cs typeface="Arial" panose="020B0604020202020204" pitchFamily="34" charset="0"/>
              </a:rPr>
              <a:t>45.1+ billion</a:t>
            </a:r>
          </a:p>
          <a:p>
            <a:pPr algn="ctr"/>
            <a:r>
              <a:rPr lang="en-US" altLang="zh-CN" sz="1400" dirty="0">
                <a:solidFill>
                  <a:schemeClr val="tx1">
                    <a:lumMod val="85000"/>
                    <a:lumOff val="15000"/>
                  </a:schemeClr>
                </a:solidFill>
                <a:latin typeface="Arial" panose="020B0604020202020204" pitchFamily="34" charset="0"/>
                <a:ea typeface="微软雅黑" pitchFamily="34" charset="-122"/>
                <a:cs typeface="Arial" panose="020B0604020202020204" pitchFamily="34" charset="0"/>
              </a:rPr>
              <a:t>Times a developer got help since 2008</a:t>
            </a:r>
            <a:endParaRPr lang="zh-CN" altLang="en-US" sz="1400" dirty="0">
              <a:solidFill>
                <a:schemeClr val="tx1">
                  <a:lumMod val="85000"/>
                  <a:lumOff val="15000"/>
                </a:schemeClr>
              </a:solidFill>
              <a:latin typeface="Arial" panose="020B0604020202020204" pitchFamily="34" charset="0"/>
              <a:ea typeface="微软雅黑" pitchFamily="34" charset="-122"/>
              <a:cs typeface="Arial" panose="020B0604020202020204" pitchFamily="34" charset="0"/>
            </a:endParaRPr>
          </a:p>
        </p:txBody>
      </p:sp>
      <p:sp>
        <p:nvSpPr>
          <p:cNvPr id="5" name="TextBox 17">
            <a:extLst>
              <a:ext uri="{FF2B5EF4-FFF2-40B4-BE49-F238E27FC236}">
                <a16:creationId xmlns:a16="http://schemas.microsoft.com/office/drawing/2014/main" id="{158BA794-2B1F-4035-B811-9DB095A13996}"/>
              </a:ext>
            </a:extLst>
          </p:cNvPr>
          <p:cNvSpPr txBox="1"/>
          <p:nvPr/>
        </p:nvSpPr>
        <p:spPr>
          <a:xfrm>
            <a:off x="6220458" y="3984534"/>
            <a:ext cx="1645516" cy="1169551"/>
          </a:xfrm>
          <a:prstGeom prst="rect">
            <a:avLst/>
          </a:prstGeom>
          <a:noFill/>
        </p:spPr>
        <p:txBody>
          <a:bodyPr wrap="square" rtlCol="0" anchor="ctr">
            <a:spAutoFit/>
          </a:bodyPr>
          <a:lstStyle>
            <a:defPPr>
              <a:defRPr lang="zh-CN"/>
            </a:defPPr>
            <a:lvl1pPr algn="ctr">
              <a:defRPr sz="16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en-US" altLang="zh-CN" sz="1400" b="1" dirty="0">
                <a:solidFill>
                  <a:schemeClr val="tx1">
                    <a:lumMod val="85000"/>
                    <a:lumOff val="15000"/>
                  </a:schemeClr>
                </a:solidFill>
                <a:latin typeface="Arial" panose="020B0604020202020204" pitchFamily="34" charset="0"/>
                <a:cs typeface="Arial" panose="020B0604020202020204" pitchFamily="34" charset="0"/>
              </a:rPr>
              <a:t>179% ROI</a:t>
            </a:r>
          </a:p>
          <a:p>
            <a:r>
              <a:rPr lang="en-US" altLang="zh-CN" sz="1400" dirty="0">
                <a:solidFill>
                  <a:schemeClr val="tx1">
                    <a:lumMod val="85000"/>
                    <a:lumOff val="15000"/>
                  </a:schemeClr>
                </a:solidFill>
                <a:latin typeface="Arial" panose="020B0604020202020204" pitchFamily="34" charset="0"/>
                <a:cs typeface="Arial" panose="020B0604020202020204" pitchFamily="34" charset="0"/>
              </a:rPr>
              <a:t>from companies using Stack Overflow for Teams</a:t>
            </a:r>
            <a:endParaRPr lang="zh-CN" altLang="en-US" sz="14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6" name="TextBox 18">
            <a:extLst>
              <a:ext uri="{FF2B5EF4-FFF2-40B4-BE49-F238E27FC236}">
                <a16:creationId xmlns:a16="http://schemas.microsoft.com/office/drawing/2014/main" id="{1E4A855D-1944-4796-B117-6C0741BF4CCA}"/>
              </a:ext>
            </a:extLst>
          </p:cNvPr>
          <p:cNvSpPr txBox="1"/>
          <p:nvPr/>
        </p:nvSpPr>
        <p:spPr>
          <a:xfrm>
            <a:off x="8371840" y="2843498"/>
            <a:ext cx="1827873" cy="954107"/>
          </a:xfrm>
          <a:prstGeom prst="rect">
            <a:avLst/>
          </a:prstGeom>
          <a:noFill/>
        </p:spPr>
        <p:txBody>
          <a:bodyPr wrap="square" rtlCol="0" anchor="ctr">
            <a:spAutoFit/>
          </a:bodyPr>
          <a:lstStyle/>
          <a:p>
            <a:pPr algn="ctr"/>
            <a:r>
              <a:rPr lang="en-US" altLang="zh-CN" sz="1400" b="1" dirty="0">
                <a:solidFill>
                  <a:schemeClr val="tx1">
                    <a:lumMod val="85000"/>
                    <a:lumOff val="15000"/>
                  </a:schemeClr>
                </a:solidFill>
                <a:latin typeface="Arial" panose="020B0604020202020204" pitchFamily="34" charset="0"/>
                <a:ea typeface="微软雅黑" pitchFamily="34" charset="-122"/>
                <a:cs typeface="Arial" panose="020B0604020202020204" pitchFamily="34" charset="0"/>
              </a:rPr>
              <a:t>5,000+</a:t>
            </a:r>
          </a:p>
          <a:p>
            <a:pPr algn="ctr"/>
            <a:r>
              <a:rPr lang="en-US" altLang="zh-CN" sz="1400" dirty="0">
                <a:solidFill>
                  <a:schemeClr val="tx1">
                    <a:lumMod val="85000"/>
                    <a:lumOff val="15000"/>
                  </a:schemeClr>
                </a:solidFill>
                <a:latin typeface="Arial" panose="020B0604020202020204" pitchFamily="34" charset="0"/>
                <a:ea typeface="微软雅黑" pitchFamily="34" charset="-122"/>
                <a:cs typeface="Arial" panose="020B0604020202020204" pitchFamily="34" charset="0"/>
              </a:rPr>
              <a:t>Stack Overflow for Teams instances active every day</a:t>
            </a:r>
            <a:endParaRPr lang="zh-CN" altLang="en-US" sz="1400" dirty="0">
              <a:solidFill>
                <a:schemeClr val="tx1">
                  <a:lumMod val="85000"/>
                  <a:lumOff val="15000"/>
                </a:schemeClr>
              </a:solidFill>
              <a:latin typeface="Arial" panose="020B0604020202020204" pitchFamily="34" charset="0"/>
              <a:ea typeface="微软雅黑" pitchFamily="34" charset="-122"/>
              <a:cs typeface="Arial" panose="020B0604020202020204" pitchFamily="34" charset="0"/>
            </a:endParaRPr>
          </a:p>
        </p:txBody>
      </p:sp>
      <p:sp>
        <p:nvSpPr>
          <p:cNvPr id="8" name="Freeform 4">
            <a:extLst>
              <a:ext uri="{FF2B5EF4-FFF2-40B4-BE49-F238E27FC236}">
                <a16:creationId xmlns:a16="http://schemas.microsoft.com/office/drawing/2014/main" id="{B086B766-520C-4D1A-84E0-4BBDB30873CF}"/>
              </a:ext>
            </a:extLst>
          </p:cNvPr>
          <p:cNvSpPr>
            <a:spLocks/>
          </p:cNvSpPr>
          <p:nvPr/>
        </p:nvSpPr>
        <p:spPr bwMode="auto">
          <a:xfrm>
            <a:off x="3518958" y="2071795"/>
            <a:ext cx="2675453" cy="2497515"/>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6"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7" y="921941"/>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6"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FFC400"/>
          </a:solidFill>
          <a:ln w="3175" cap="flat" cmpd="sng" algn="ctr">
            <a:noFill/>
            <a:prstDash val="solid"/>
          </a:ln>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Arial" panose="020B0604020202020204" pitchFamily="34" charset="0"/>
              <a:ea typeface="微软雅黑" pitchFamily="34" charset="-122"/>
              <a:cs typeface="Arial" panose="020B0604020202020204" pitchFamily="34" charset="0"/>
            </a:endParaRPr>
          </a:p>
        </p:txBody>
      </p:sp>
      <p:sp>
        <p:nvSpPr>
          <p:cNvPr id="9" name="Freeform 6">
            <a:extLst>
              <a:ext uri="{FF2B5EF4-FFF2-40B4-BE49-F238E27FC236}">
                <a16:creationId xmlns:a16="http://schemas.microsoft.com/office/drawing/2014/main" id="{8C5B8FFD-CC76-4733-8FE0-3CEF4A24A4ED}"/>
              </a:ext>
            </a:extLst>
          </p:cNvPr>
          <p:cNvSpPr>
            <a:spLocks/>
          </p:cNvSpPr>
          <p:nvPr/>
        </p:nvSpPr>
        <p:spPr bwMode="auto">
          <a:xfrm>
            <a:off x="5779639" y="3332574"/>
            <a:ext cx="2592201" cy="2407826"/>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rgbClr val="005DA2"/>
          </a:solidFill>
          <a:ln w="3175" cap="flat" cmpd="sng" algn="ctr">
            <a:noFill/>
            <a:prstDash val="solid"/>
          </a:ln>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tabLst/>
              <a:defRPr/>
            </a:pPr>
            <a:endParaRPr kumimoji="0" lang="en-US" sz="2800" b="0" i="0" u="none" strike="noStrike" kern="0" cap="none" spc="0" normalizeH="0" baseline="0" noProof="0" dirty="0">
              <a:ln>
                <a:noFill/>
              </a:ln>
              <a:solidFill>
                <a:srgbClr val="414455"/>
              </a:solidFill>
              <a:effectLst/>
              <a:uLnTx/>
              <a:uFillTx/>
              <a:latin typeface="Arial" panose="020B0604020202020204" pitchFamily="34" charset="0"/>
              <a:ea typeface="微软雅黑" pitchFamily="34" charset="-122"/>
              <a:cs typeface="Arial" panose="020B0604020202020204" pitchFamily="34" charset="0"/>
            </a:endParaRPr>
          </a:p>
        </p:txBody>
      </p:sp>
      <p:sp>
        <p:nvSpPr>
          <p:cNvPr id="10" name="Freeform 8">
            <a:extLst>
              <a:ext uri="{FF2B5EF4-FFF2-40B4-BE49-F238E27FC236}">
                <a16:creationId xmlns:a16="http://schemas.microsoft.com/office/drawing/2014/main" id="{A549FE94-4AE2-495A-B96C-8D156B40FFF9}"/>
              </a:ext>
            </a:extLst>
          </p:cNvPr>
          <p:cNvSpPr>
            <a:spLocks/>
          </p:cNvSpPr>
          <p:nvPr/>
        </p:nvSpPr>
        <p:spPr bwMode="auto">
          <a:xfrm>
            <a:off x="1800068" y="3643719"/>
            <a:ext cx="2334055" cy="2177533"/>
          </a:xfrm>
          <a:custGeom>
            <a:avLst/>
            <a:gdLst/>
            <a:ahLst/>
            <a:cxnLst/>
            <a:rect l="l" t="t" r="r" b="b"/>
            <a:pathLst>
              <a:path w="2075647" h="2080525">
                <a:moveTo>
                  <a:pt x="1036488" y="349870"/>
                </a:moveTo>
                <a:cubicBezTo>
                  <a:pt x="655847" y="349870"/>
                  <a:pt x="347277" y="658371"/>
                  <a:pt x="347277" y="1038927"/>
                </a:cubicBezTo>
                <a:cubicBezTo>
                  <a:pt x="347277" y="1419483"/>
                  <a:pt x="655847" y="1727984"/>
                  <a:pt x="1036488" y="1727984"/>
                </a:cubicBezTo>
                <a:cubicBezTo>
                  <a:pt x="1417129" y="1727984"/>
                  <a:pt x="1725699" y="1419483"/>
                  <a:pt x="1725699" y="1038927"/>
                </a:cubicBezTo>
                <a:cubicBezTo>
                  <a:pt x="1725699" y="658371"/>
                  <a:pt x="1417129" y="349870"/>
                  <a:pt x="1036488" y="349870"/>
                </a:cubicBezTo>
                <a:close/>
                <a:moveTo>
                  <a:pt x="1096908" y="0"/>
                </a:moveTo>
                <a:lnTo>
                  <a:pt x="1138010" y="2569"/>
                </a:lnTo>
                <a:lnTo>
                  <a:pt x="1179112" y="7706"/>
                </a:lnTo>
                <a:lnTo>
                  <a:pt x="1230489" y="174661"/>
                </a:lnTo>
                <a:lnTo>
                  <a:pt x="1261315" y="182367"/>
                </a:lnTo>
                <a:lnTo>
                  <a:pt x="1292142" y="192641"/>
                </a:lnTo>
                <a:lnTo>
                  <a:pt x="1322968" y="200347"/>
                </a:lnTo>
                <a:lnTo>
                  <a:pt x="1353795" y="213190"/>
                </a:lnTo>
                <a:lnTo>
                  <a:pt x="1487376" y="100173"/>
                </a:lnTo>
                <a:lnTo>
                  <a:pt x="1523340" y="118153"/>
                </a:lnTo>
                <a:lnTo>
                  <a:pt x="1559304" y="138702"/>
                </a:lnTo>
                <a:lnTo>
                  <a:pt x="1538753" y="313363"/>
                </a:lnTo>
                <a:lnTo>
                  <a:pt x="1569580" y="333912"/>
                </a:lnTo>
                <a:lnTo>
                  <a:pt x="1595269" y="354460"/>
                </a:lnTo>
                <a:lnTo>
                  <a:pt x="1618388" y="375008"/>
                </a:lnTo>
                <a:lnTo>
                  <a:pt x="1644077" y="398125"/>
                </a:lnTo>
                <a:lnTo>
                  <a:pt x="1811054" y="344186"/>
                </a:lnTo>
                <a:lnTo>
                  <a:pt x="1836742" y="375008"/>
                </a:lnTo>
                <a:lnTo>
                  <a:pt x="1862431" y="405831"/>
                </a:lnTo>
                <a:lnTo>
                  <a:pt x="1777658" y="562512"/>
                </a:lnTo>
                <a:lnTo>
                  <a:pt x="1811054" y="619021"/>
                </a:lnTo>
                <a:lnTo>
                  <a:pt x="1823898" y="647275"/>
                </a:lnTo>
                <a:lnTo>
                  <a:pt x="1839311" y="678097"/>
                </a:lnTo>
                <a:lnTo>
                  <a:pt x="2019132" y="693508"/>
                </a:lnTo>
                <a:lnTo>
                  <a:pt x="2031976" y="732037"/>
                </a:lnTo>
                <a:lnTo>
                  <a:pt x="2042252" y="770565"/>
                </a:lnTo>
                <a:lnTo>
                  <a:pt x="1900964" y="881013"/>
                </a:lnTo>
                <a:lnTo>
                  <a:pt x="1906102" y="914404"/>
                </a:lnTo>
                <a:lnTo>
                  <a:pt x="1911240" y="945226"/>
                </a:lnTo>
                <a:lnTo>
                  <a:pt x="1913808" y="981186"/>
                </a:lnTo>
                <a:lnTo>
                  <a:pt x="1913808" y="1014577"/>
                </a:lnTo>
                <a:lnTo>
                  <a:pt x="2075647" y="1096771"/>
                </a:lnTo>
                <a:lnTo>
                  <a:pt x="2073078" y="1135299"/>
                </a:lnTo>
                <a:lnTo>
                  <a:pt x="2067941" y="1173827"/>
                </a:lnTo>
                <a:lnTo>
                  <a:pt x="1893257" y="1225198"/>
                </a:lnTo>
                <a:lnTo>
                  <a:pt x="1885551" y="1258589"/>
                </a:lnTo>
                <a:lnTo>
                  <a:pt x="1875275" y="1289412"/>
                </a:lnTo>
                <a:lnTo>
                  <a:pt x="1865000" y="1320235"/>
                </a:lnTo>
                <a:lnTo>
                  <a:pt x="1854724" y="1351057"/>
                </a:lnTo>
                <a:lnTo>
                  <a:pt x="1975461" y="1494896"/>
                </a:lnTo>
                <a:lnTo>
                  <a:pt x="1957479" y="1528287"/>
                </a:lnTo>
                <a:lnTo>
                  <a:pt x="1942066" y="1559110"/>
                </a:lnTo>
                <a:lnTo>
                  <a:pt x="1754538" y="1538561"/>
                </a:lnTo>
                <a:lnTo>
                  <a:pt x="1736556" y="1564247"/>
                </a:lnTo>
                <a:lnTo>
                  <a:pt x="1716005" y="1592501"/>
                </a:lnTo>
                <a:lnTo>
                  <a:pt x="1692886" y="1615618"/>
                </a:lnTo>
                <a:lnTo>
                  <a:pt x="1672335" y="1641303"/>
                </a:lnTo>
                <a:lnTo>
                  <a:pt x="1728850" y="1821102"/>
                </a:lnTo>
                <a:lnTo>
                  <a:pt x="1700592" y="1844219"/>
                </a:lnTo>
                <a:lnTo>
                  <a:pt x="1672335" y="1864767"/>
                </a:lnTo>
                <a:lnTo>
                  <a:pt x="1507927" y="1774868"/>
                </a:lnTo>
                <a:lnTo>
                  <a:pt x="1451412" y="1808259"/>
                </a:lnTo>
                <a:lnTo>
                  <a:pt x="1420585" y="1823670"/>
                </a:lnTo>
                <a:lnTo>
                  <a:pt x="1392328" y="1839081"/>
                </a:lnTo>
                <a:lnTo>
                  <a:pt x="1374346" y="2026586"/>
                </a:lnTo>
                <a:lnTo>
                  <a:pt x="1340950" y="2039428"/>
                </a:lnTo>
                <a:lnTo>
                  <a:pt x="1307555" y="2047134"/>
                </a:lnTo>
                <a:lnTo>
                  <a:pt x="1186818" y="1898158"/>
                </a:lnTo>
                <a:lnTo>
                  <a:pt x="1155992" y="1903295"/>
                </a:lnTo>
                <a:lnTo>
                  <a:pt x="1122596" y="1908432"/>
                </a:lnTo>
                <a:lnTo>
                  <a:pt x="1091770" y="1911001"/>
                </a:lnTo>
                <a:lnTo>
                  <a:pt x="1058375" y="1911001"/>
                </a:lnTo>
                <a:lnTo>
                  <a:pt x="971033" y="2080525"/>
                </a:lnTo>
                <a:lnTo>
                  <a:pt x="935069" y="2077957"/>
                </a:lnTo>
                <a:lnTo>
                  <a:pt x="901674" y="2072819"/>
                </a:lnTo>
                <a:lnTo>
                  <a:pt x="845158" y="1890452"/>
                </a:lnTo>
                <a:lnTo>
                  <a:pt x="814332" y="1882747"/>
                </a:lnTo>
                <a:lnTo>
                  <a:pt x="780937" y="1875041"/>
                </a:lnTo>
                <a:lnTo>
                  <a:pt x="750110" y="1864767"/>
                </a:lnTo>
                <a:lnTo>
                  <a:pt x="719284" y="1851924"/>
                </a:lnTo>
                <a:lnTo>
                  <a:pt x="577996" y="1975215"/>
                </a:lnTo>
                <a:lnTo>
                  <a:pt x="544601" y="1959803"/>
                </a:lnTo>
                <a:lnTo>
                  <a:pt x="511205" y="1939255"/>
                </a:lnTo>
                <a:lnTo>
                  <a:pt x="531756" y="1754319"/>
                </a:lnTo>
                <a:lnTo>
                  <a:pt x="506068" y="1733771"/>
                </a:lnTo>
                <a:lnTo>
                  <a:pt x="480379" y="1713223"/>
                </a:lnTo>
                <a:lnTo>
                  <a:pt x="454690" y="1690106"/>
                </a:lnTo>
                <a:lnTo>
                  <a:pt x="431570" y="1669557"/>
                </a:lnTo>
                <a:lnTo>
                  <a:pt x="254318" y="1726065"/>
                </a:lnTo>
                <a:lnTo>
                  <a:pt x="231198" y="1697811"/>
                </a:lnTo>
                <a:lnTo>
                  <a:pt x="208079" y="1666989"/>
                </a:lnTo>
                <a:lnTo>
                  <a:pt x="297989" y="1505170"/>
                </a:lnTo>
                <a:lnTo>
                  <a:pt x="264594" y="1446093"/>
                </a:lnTo>
                <a:lnTo>
                  <a:pt x="249181" y="1417839"/>
                </a:lnTo>
                <a:lnTo>
                  <a:pt x="236336" y="1387017"/>
                </a:lnTo>
                <a:lnTo>
                  <a:pt x="51378" y="1371606"/>
                </a:lnTo>
                <a:lnTo>
                  <a:pt x="41102" y="1338214"/>
                </a:lnTo>
                <a:lnTo>
                  <a:pt x="30827" y="1302255"/>
                </a:lnTo>
                <a:lnTo>
                  <a:pt x="172114" y="1184101"/>
                </a:lnTo>
                <a:lnTo>
                  <a:pt x="166977" y="1153279"/>
                </a:lnTo>
                <a:lnTo>
                  <a:pt x="164408" y="1119888"/>
                </a:lnTo>
                <a:lnTo>
                  <a:pt x="161839" y="1086497"/>
                </a:lnTo>
                <a:lnTo>
                  <a:pt x="159270" y="1053105"/>
                </a:lnTo>
                <a:lnTo>
                  <a:pt x="0" y="970912"/>
                </a:lnTo>
                <a:lnTo>
                  <a:pt x="2569" y="929815"/>
                </a:lnTo>
                <a:lnTo>
                  <a:pt x="7707" y="893855"/>
                </a:lnTo>
                <a:lnTo>
                  <a:pt x="179821" y="842484"/>
                </a:lnTo>
                <a:lnTo>
                  <a:pt x="187528" y="811662"/>
                </a:lnTo>
                <a:lnTo>
                  <a:pt x="200372" y="778271"/>
                </a:lnTo>
                <a:lnTo>
                  <a:pt x="210647" y="747448"/>
                </a:lnTo>
                <a:lnTo>
                  <a:pt x="220923" y="714057"/>
                </a:lnTo>
                <a:lnTo>
                  <a:pt x="105324" y="577924"/>
                </a:lnTo>
                <a:lnTo>
                  <a:pt x="123306" y="544533"/>
                </a:lnTo>
                <a:lnTo>
                  <a:pt x="141288" y="511141"/>
                </a:lnTo>
                <a:lnTo>
                  <a:pt x="321109" y="529121"/>
                </a:lnTo>
                <a:lnTo>
                  <a:pt x="339091" y="503436"/>
                </a:lnTo>
                <a:lnTo>
                  <a:pt x="359642" y="477750"/>
                </a:lnTo>
                <a:lnTo>
                  <a:pt x="380193" y="449496"/>
                </a:lnTo>
                <a:lnTo>
                  <a:pt x="403313" y="426379"/>
                </a:lnTo>
                <a:lnTo>
                  <a:pt x="349366" y="259424"/>
                </a:lnTo>
                <a:lnTo>
                  <a:pt x="380193" y="233738"/>
                </a:lnTo>
                <a:lnTo>
                  <a:pt x="411019" y="205484"/>
                </a:lnTo>
                <a:lnTo>
                  <a:pt x="567720" y="292815"/>
                </a:lnTo>
                <a:lnTo>
                  <a:pt x="624236" y="259424"/>
                </a:lnTo>
                <a:lnTo>
                  <a:pt x="655062" y="244012"/>
                </a:lnTo>
                <a:lnTo>
                  <a:pt x="683320" y="231170"/>
                </a:lnTo>
                <a:lnTo>
                  <a:pt x="698733" y="53940"/>
                </a:lnTo>
                <a:lnTo>
                  <a:pt x="737266" y="41097"/>
                </a:lnTo>
                <a:lnTo>
                  <a:pt x="775799" y="30823"/>
                </a:lnTo>
                <a:lnTo>
                  <a:pt x="886260" y="166956"/>
                </a:lnTo>
                <a:lnTo>
                  <a:pt x="919656" y="161819"/>
                </a:lnTo>
                <a:lnTo>
                  <a:pt x="953051" y="159250"/>
                </a:lnTo>
                <a:lnTo>
                  <a:pt x="983877" y="156682"/>
                </a:lnTo>
                <a:lnTo>
                  <a:pt x="1017273" y="154113"/>
                </a:lnTo>
                <a:close/>
              </a:path>
            </a:pathLst>
          </a:custGeom>
          <a:solidFill>
            <a:srgbClr val="005DA2"/>
          </a:solidFill>
          <a:ln w="3175" cap="flat" cmpd="sng" algn="ctr">
            <a:noFill/>
            <a:prstDash val="solid"/>
          </a:ln>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Arial" panose="020B0604020202020204" pitchFamily="34" charset="0"/>
              <a:ea typeface="微软雅黑" pitchFamily="34" charset="-122"/>
              <a:cs typeface="Arial" panose="020B0604020202020204" pitchFamily="34" charset="0"/>
            </a:endParaRPr>
          </a:p>
        </p:txBody>
      </p:sp>
      <p:sp>
        <p:nvSpPr>
          <p:cNvPr id="11" name="Freeform 6">
            <a:extLst>
              <a:ext uri="{FF2B5EF4-FFF2-40B4-BE49-F238E27FC236}">
                <a16:creationId xmlns:a16="http://schemas.microsoft.com/office/drawing/2014/main" id="{41FE5740-7AE6-44E3-8CD5-0E6226A88715}"/>
              </a:ext>
            </a:extLst>
          </p:cNvPr>
          <p:cNvSpPr>
            <a:spLocks/>
          </p:cNvSpPr>
          <p:nvPr/>
        </p:nvSpPr>
        <p:spPr bwMode="auto">
          <a:xfrm>
            <a:off x="7839927" y="1960554"/>
            <a:ext cx="2904844" cy="2711656"/>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rgbClr val="FFC400"/>
          </a:solidFill>
          <a:ln w="3175" cap="flat" cmpd="sng" algn="ctr">
            <a:noFill/>
            <a:prstDash val="solid"/>
          </a:ln>
          <a:effectLst/>
        </p:spPr>
        <p:txBody>
          <a:bodyPr lIns="0" rIns="0" anchor="ctr"/>
          <a:lstStyle/>
          <a:p>
            <a:pPr algn="ctr" defTabSz="914400" fontAlgn="base">
              <a:lnSpc>
                <a:spcPct val="120000"/>
              </a:lnSpc>
              <a:spcBef>
                <a:spcPts val="600"/>
              </a:spcBef>
              <a:spcAft>
                <a:spcPts val="600"/>
              </a:spcAft>
            </a:pPr>
            <a:endParaRPr lang="en-US" sz="2800" kern="0" dirty="0">
              <a:solidFill>
                <a:sysClr val="window" lastClr="FFFFFF"/>
              </a:solidFill>
              <a:latin typeface="微软雅黑" pitchFamily="34" charset="-122"/>
              <a:ea typeface="微软雅黑" pitchFamily="34" charset="-122"/>
            </a:endParaRPr>
          </a:p>
        </p:txBody>
      </p:sp>
      <p:sp>
        <p:nvSpPr>
          <p:cNvPr id="16" name="标题 5">
            <a:extLst>
              <a:ext uri="{FF2B5EF4-FFF2-40B4-BE49-F238E27FC236}">
                <a16:creationId xmlns:a16="http://schemas.microsoft.com/office/drawing/2014/main" id="{8F9553B8-49EE-4830-A525-0FC3D7382FCF}"/>
              </a:ext>
            </a:extLst>
          </p:cNvPr>
          <p:cNvSpPr txBox="1">
            <a:spLocks/>
          </p:cNvSpPr>
          <p:nvPr/>
        </p:nvSpPr>
        <p:spPr>
          <a:xfrm>
            <a:off x="1800068" y="936497"/>
            <a:ext cx="11544300" cy="76835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Arial" panose="020B0604020202020204" pitchFamily="34" charset="0"/>
                <a:cs typeface="Arial" panose="020B0604020202020204" pitchFamily="34" charset="0"/>
              </a:rPr>
              <a:t>P</a:t>
            </a:r>
            <a:r>
              <a:rPr lang="en-US" altLang="zh-CN" sz="3600" dirty="0">
                <a:latin typeface="Arial" panose="020B0604020202020204" pitchFamily="34" charset="0"/>
                <a:ea typeface="苹方 常规" panose="020B0300000000000000" pitchFamily="34" charset="-122"/>
                <a:cs typeface="Arial" panose="020B0604020202020204" pitchFamily="34" charset="0"/>
              </a:rPr>
              <a:t>rogramming Q&amp;A sites are growing rapidly</a:t>
            </a:r>
            <a:endParaRPr lang="zh-CN" altLang="en-US" sz="3600" dirty="0">
              <a:latin typeface="Arial" panose="020B0604020202020204" pitchFamily="34" charset="0"/>
              <a:ea typeface="苹方 常规" panose="020B0300000000000000" pitchFamily="34" charset="-122"/>
              <a:cs typeface="Arial" panose="020B0604020202020204" pitchFamily="34" charset="0"/>
            </a:endParaRPr>
          </a:p>
        </p:txBody>
      </p:sp>
      <p:pic>
        <p:nvPicPr>
          <p:cNvPr id="18" name="图片 17">
            <a:extLst>
              <a:ext uri="{FF2B5EF4-FFF2-40B4-BE49-F238E27FC236}">
                <a16:creationId xmlns:a16="http://schemas.microsoft.com/office/drawing/2014/main" id="{F2634635-6FA4-40A4-A0CA-B89338FA9B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652" y="1873432"/>
            <a:ext cx="2611804" cy="1492459"/>
          </a:xfrm>
          <a:prstGeom prst="rect">
            <a:avLst/>
          </a:prstGeom>
        </p:spPr>
      </p:pic>
    </p:spTree>
    <p:extLst>
      <p:ext uri="{BB962C8B-B14F-4D97-AF65-F5344CB8AC3E}">
        <p14:creationId xmlns:p14="http://schemas.microsoft.com/office/powerpoint/2010/main" val="1004354270"/>
      </p:ext>
    </p:extLst>
  </p:cSld>
  <p:clrMapOvr>
    <a:masterClrMapping/>
  </p:clrMapOvr>
  <p:transition spd="slow" advClick="0" advTm="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2">
            <a:extLst>
              <a:ext uri="{FF2B5EF4-FFF2-40B4-BE49-F238E27FC236}">
                <a16:creationId xmlns:a16="http://schemas.microsoft.com/office/drawing/2014/main" id="{DF2FE245-B2BC-4B9B-B835-4DD0BB852770}"/>
              </a:ext>
            </a:extLst>
          </p:cNvPr>
          <p:cNvSpPr txBox="1"/>
          <p:nvPr/>
        </p:nvSpPr>
        <p:spPr>
          <a:xfrm>
            <a:off x="1452687" y="157570"/>
            <a:ext cx="3288952" cy="523220"/>
          </a:xfrm>
          <a:prstGeom prst="rect">
            <a:avLst/>
          </a:prstGeom>
          <a:noFill/>
        </p:spPr>
        <p:txBody>
          <a:bodyPr wrap="square" rtlCol="0">
            <a:spAutoFit/>
          </a:bodyPr>
          <a:lstStyle/>
          <a:p>
            <a:pPr algn="ctr"/>
            <a:r>
              <a:rPr lang="en-US" altLang="zh-CN" sz="2800" b="1" dirty="0">
                <a:solidFill>
                  <a:srgbClr val="005DA2"/>
                </a:solidFill>
                <a:latin typeface="Arial" panose="020B0604020202020204" pitchFamily="34" charset="0"/>
                <a:ea typeface="微软雅黑" pitchFamily="34" charset="-122"/>
                <a:cs typeface="Arial" panose="020B0604020202020204" pitchFamily="34" charset="0"/>
              </a:rPr>
              <a:t>Background</a:t>
            </a:r>
            <a:endParaRPr lang="zh-CN" altLang="en-US" sz="2800" b="1" dirty="0">
              <a:solidFill>
                <a:srgbClr val="005DA2"/>
              </a:solidFill>
              <a:latin typeface="Arial" panose="020B0604020202020204" pitchFamily="34" charset="0"/>
              <a:ea typeface="微软雅黑" pitchFamily="34" charset="-122"/>
              <a:cs typeface="Arial" panose="020B0604020202020204" pitchFamily="34" charset="0"/>
            </a:endParaRPr>
          </a:p>
        </p:txBody>
      </p:sp>
      <p:pic>
        <p:nvPicPr>
          <p:cNvPr id="5" name="图片 4">
            <a:extLst>
              <a:ext uri="{FF2B5EF4-FFF2-40B4-BE49-F238E27FC236}">
                <a16:creationId xmlns:a16="http://schemas.microsoft.com/office/drawing/2014/main" id="{85F3792F-EDEC-482D-BC57-ED624B21F730}"/>
              </a:ext>
            </a:extLst>
          </p:cNvPr>
          <p:cNvPicPr>
            <a:picLocks noChangeAspect="1"/>
          </p:cNvPicPr>
          <p:nvPr/>
        </p:nvPicPr>
        <p:blipFill>
          <a:blip r:embed="rId3"/>
          <a:stretch>
            <a:fillRect/>
          </a:stretch>
        </p:blipFill>
        <p:spPr>
          <a:xfrm>
            <a:off x="3472631" y="810975"/>
            <a:ext cx="5246737" cy="5839907"/>
          </a:xfrm>
          <a:prstGeom prst="rect">
            <a:avLst/>
          </a:prstGeom>
        </p:spPr>
      </p:pic>
      <p:grpSp>
        <p:nvGrpSpPr>
          <p:cNvPr id="56" name="组合 55">
            <a:extLst>
              <a:ext uri="{FF2B5EF4-FFF2-40B4-BE49-F238E27FC236}">
                <a16:creationId xmlns:a16="http://schemas.microsoft.com/office/drawing/2014/main" id="{1F70D07C-A3E7-4674-A5E6-137DAB817A5D}"/>
              </a:ext>
            </a:extLst>
          </p:cNvPr>
          <p:cNvGrpSpPr/>
          <p:nvPr/>
        </p:nvGrpSpPr>
        <p:grpSpPr>
          <a:xfrm>
            <a:off x="2603987" y="2034540"/>
            <a:ext cx="868644" cy="760408"/>
            <a:chOff x="2603987" y="2034540"/>
            <a:chExt cx="868644" cy="760408"/>
          </a:xfrm>
        </p:grpSpPr>
        <p:cxnSp>
          <p:nvCxnSpPr>
            <p:cNvPr id="19" name="直接箭头连接符 18">
              <a:extLst>
                <a:ext uri="{FF2B5EF4-FFF2-40B4-BE49-F238E27FC236}">
                  <a16:creationId xmlns:a16="http://schemas.microsoft.com/office/drawing/2014/main" id="{1782D8DB-3298-4B57-A4EC-871DFE504A7E}"/>
                </a:ext>
              </a:extLst>
            </p:cNvPr>
            <p:cNvCxnSpPr>
              <a:cxnSpLocks/>
            </p:cNvCxnSpPr>
            <p:nvPr/>
          </p:nvCxnSpPr>
          <p:spPr>
            <a:xfrm flipV="1">
              <a:off x="3097163" y="2034540"/>
              <a:ext cx="375468" cy="421854"/>
            </a:xfrm>
            <a:prstGeom prst="straightConnector1">
              <a:avLst/>
            </a:prstGeom>
            <a:ln w="34925">
              <a:solidFill>
                <a:srgbClr val="FF0000"/>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8ACB825A-08BE-4983-9F49-6E771F721A6D}"/>
                </a:ext>
              </a:extLst>
            </p:cNvPr>
            <p:cNvSpPr txBox="1"/>
            <p:nvPr/>
          </p:nvSpPr>
          <p:spPr>
            <a:xfrm>
              <a:off x="2603987" y="2456394"/>
              <a:ext cx="777777" cy="338554"/>
            </a:xfrm>
            <a:prstGeom prst="rect">
              <a:avLst/>
            </a:prstGeom>
            <a:noFill/>
          </p:spPr>
          <p:txBody>
            <a:bodyPr wrap="none" rtlCol="0">
              <a:spAutoFit/>
            </a:bodyPr>
            <a:lstStyle/>
            <a:p>
              <a:r>
                <a:rPr lang="en-US" altLang="zh-CN" sz="1600" dirty="0">
                  <a:solidFill>
                    <a:srgbClr val="FF0000"/>
                  </a:solidFill>
                  <a:latin typeface="Arial" panose="020B0604020202020204" pitchFamily="34" charset="0"/>
                  <a:cs typeface="Arial" panose="020B0604020202020204" pitchFamily="34" charset="0"/>
                </a:rPr>
                <a:t>Score </a:t>
              </a:r>
              <a:endParaRPr lang="zh-CN" altLang="en-US" sz="1600" dirty="0">
                <a:solidFill>
                  <a:srgbClr val="FF0000"/>
                </a:solidFill>
                <a:latin typeface="Arial" panose="020B0604020202020204" pitchFamily="34" charset="0"/>
                <a:cs typeface="Arial" panose="020B0604020202020204" pitchFamily="34" charset="0"/>
              </a:endParaRPr>
            </a:p>
          </p:txBody>
        </p:sp>
      </p:grpSp>
      <p:grpSp>
        <p:nvGrpSpPr>
          <p:cNvPr id="55" name="组合 54">
            <a:extLst>
              <a:ext uri="{FF2B5EF4-FFF2-40B4-BE49-F238E27FC236}">
                <a16:creationId xmlns:a16="http://schemas.microsoft.com/office/drawing/2014/main" id="{3F10EC03-9A1A-41AF-97E4-B857A8485B3D}"/>
              </a:ext>
            </a:extLst>
          </p:cNvPr>
          <p:cNvGrpSpPr/>
          <p:nvPr/>
        </p:nvGrpSpPr>
        <p:grpSpPr>
          <a:xfrm>
            <a:off x="5638801" y="770593"/>
            <a:ext cx="1414088" cy="338554"/>
            <a:chOff x="5638801" y="770593"/>
            <a:chExt cx="1414088" cy="338554"/>
          </a:xfrm>
        </p:grpSpPr>
        <p:cxnSp>
          <p:nvCxnSpPr>
            <p:cNvPr id="24" name="直接箭头连接符 23">
              <a:extLst>
                <a:ext uri="{FF2B5EF4-FFF2-40B4-BE49-F238E27FC236}">
                  <a16:creationId xmlns:a16="http://schemas.microsoft.com/office/drawing/2014/main" id="{00050F84-BB1C-41B0-BE55-97F63AC723DA}"/>
                </a:ext>
              </a:extLst>
            </p:cNvPr>
            <p:cNvCxnSpPr>
              <a:cxnSpLocks/>
            </p:cNvCxnSpPr>
            <p:nvPr/>
          </p:nvCxnSpPr>
          <p:spPr>
            <a:xfrm flipH="1">
              <a:off x="5638801" y="961901"/>
              <a:ext cx="636112" cy="1"/>
            </a:xfrm>
            <a:prstGeom prst="straightConnector1">
              <a:avLst/>
            </a:prstGeom>
            <a:ln w="34925">
              <a:solidFill>
                <a:srgbClr val="FF0000"/>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6ACCB1B6-75FB-45E5-BF9A-748D2B3B8858}"/>
                </a:ext>
              </a:extLst>
            </p:cNvPr>
            <p:cNvSpPr txBox="1"/>
            <p:nvPr/>
          </p:nvSpPr>
          <p:spPr>
            <a:xfrm>
              <a:off x="6275112" y="770593"/>
              <a:ext cx="777777" cy="338554"/>
            </a:xfrm>
            <a:prstGeom prst="rect">
              <a:avLst/>
            </a:prstGeom>
            <a:noFill/>
          </p:spPr>
          <p:txBody>
            <a:bodyPr wrap="square" rtlCol="0">
              <a:spAutoFit/>
            </a:bodyPr>
            <a:lstStyle/>
            <a:p>
              <a:r>
                <a:rPr lang="en-US" altLang="zh-CN" sz="1600" dirty="0">
                  <a:solidFill>
                    <a:srgbClr val="FF0000"/>
                  </a:solidFill>
                  <a:latin typeface="Arial" panose="020B0604020202020204" pitchFamily="34" charset="0"/>
                  <a:cs typeface="Arial" panose="020B0604020202020204" pitchFamily="34" charset="0"/>
                </a:rPr>
                <a:t>Title</a:t>
              </a:r>
              <a:endParaRPr lang="zh-CN" altLang="en-US" sz="1600" dirty="0">
                <a:solidFill>
                  <a:srgbClr val="FF0000"/>
                </a:solidFill>
                <a:latin typeface="Arial" panose="020B0604020202020204" pitchFamily="34" charset="0"/>
                <a:cs typeface="Arial" panose="020B0604020202020204" pitchFamily="34" charset="0"/>
              </a:endParaRPr>
            </a:p>
          </p:txBody>
        </p:sp>
      </p:grpSp>
      <p:grpSp>
        <p:nvGrpSpPr>
          <p:cNvPr id="59" name="组合 58">
            <a:extLst>
              <a:ext uri="{FF2B5EF4-FFF2-40B4-BE49-F238E27FC236}">
                <a16:creationId xmlns:a16="http://schemas.microsoft.com/office/drawing/2014/main" id="{AD045585-3345-4098-B126-B8176B362AFC}"/>
              </a:ext>
            </a:extLst>
          </p:cNvPr>
          <p:cNvGrpSpPr/>
          <p:nvPr/>
        </p:nvGrpSpPr>
        <p:grpSpPr>
          <a:xfrm>
            <a:off x="5165767" y="3552476"/>
            <a:ext cx="1498035" cy="342007"/>
            <a:chOff x="5165767" y="3552476"/>
            <a:chExt cx="1498035" cy="342007"/>
          </a:xfrm>
        </p:grpSpPr>
        <p:cxnSp>
          <p:nvCxnSpPr>
            <p:cNvPr id="30" name="直接箭头连接符 29">
              <a:extLst>
                <a:ext uri="{FF2B5EF4-FFF2-40B4-BE49-F238E27FC236}">
                  <a16:creationId xmlns:a16="http://schemas.microsoft.com/office/drawing/2014/main" id="{25B071C7-E8B6-49CB-AC7E-BC5B09D943C2}"/>
                </a:ext>
              </a:extLst>
            </p:cNvPr>
            <p:cNvCxnSpPr>
              <a:cxnSpLocks/>
            </p:cNvCxnSpPr>
            <p:nvPr/>
          </p:nvCxnSpPr>
          <p:spPr>
            <a:xfrm flipH="1">
              <a:off x="5165767" y="3730928"/>
              <a:ext cx="629391" cy="163555"/>
            </a:xfrm>
            <a:prstGeom prst="straightConnector1">
              <a:avLst/>
            </a:prstGeom>
            <a:ln w="34925">
              <a:solidFill>
                <a:srgbClr val="FF0000"/>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759C572D-53B1-4219-9EC9-CB1E3A54BFC9}"/>
                </a:ext>
              </a:extLst>
            </p:cNvPr>
            <p:cNvSpPr txBox="1"/>
            <p:nvPr/>
          </p:nvSpPr>
          <p:spPr>
            <a:xfrm>
              <a:off x="5886025" y="3552476"/>
              <a:ext cx="777777" cy="338554"/>
            </a:xfrm>
            <a:prstGeom prst="rect">
              <a:avLst/>
            </a:prstGeom>
            <a:noFill/>
          </p:spPr>
          <p:txBody>
            <a:bodyPr wrap="square" rtlCol="0">
              <a:spAutoFit/>
            </a:bodyPr>
            <a:lstStyle/>
            <a:p>
              <a:r>
                <a:rPr lang="en-US" altLang="zh-CN" sz="1600" dirty="0">
                  <a:solidFill>
                    <a:srgbClr val="FF0000"/>
                  </a:solidFill>
                  <a:latin typeface="Arial" panose="020B0604020202020204" pitchFamily="34" charset="0"/>
                  <a:cs typeface="Arial" panose="020B0604020202020204" pitchFamily="34" charset="0"/>
                </a:rPr>
                <a:t>Tag</a:t>
              </a:r>
              <a:endParaRPr lang="zh-CN" altLang="en-US" sz="1600" dirty="0">
                <a:solidFill>
                  <a:srgbClr val="FF0000"/>
                </a:solidFill>
                <a:latin typeface="Arial" panose="020B0604020202020204" pitchFamily="34" charset="0"/>
                <a:cs typeface="Arial" panose="020B0604020202020204" pitchFamily="34" charset="0"/>
              </a:endParaRPr>
            </a:p>
          </p:txBody>
        </p:sp>
      </p:grpSp>
      <p:grpSp>
        <p:nvGrpSpPr>
          <p:cNvPr id="58" name="组合 57">
            <a:extLst>
              <a:ext uri="{FF2B5EF4-FFF2-40B4-BE49-F238E27FC236}">
                <a16:creationId xmlns:a16="http://schemas.microsoft.com/office/drawing/2014/main" id="{A07978B2-528B-4FD1-A761-666CFD31B766}"/>
              </a:ext>
            </a:extLst>
          </p:cNvPr>
          <p:cNvGrpSpPr/>
          <p:nvPr/>
        </p:nvGrpSpPr>
        <p:grpSpPr>
          <a:xfrm>
            <a:off x="3912533" y="1736443"/>
            <a:ext cx="2711415" cy="1280927"/>
            <a:chOff x="3912533" y="1736443"/>
            <a:chExt cx="2711415" cy="1280927"/>
          </a:xfrm>
        </p:grpSpPr>
        <p:sp>
          <p:nvSpPr>
            <p:cNvPr id="37" name="矩形 36">
              <a:extLst>
                <a:ext uri="{FF2B5EF4-FFF2-40B4-BE49-F238E27FC236}">
                  <a16:creationId xmlns:a16="http://schemas.microsoft.com/office/drawing/2014/main" id="{DAD20EAE-D0E1-4F0F-9867-7F98D8B88C37}"/>
                </a:ext>
              </a:extLst>
            </p:cNvPr>
            <p:cNvSpPr/>
            <p:nvPr/>
          </p:nvSpPr>
          <p:spPr>
            <a:xfrm>
              <a:off x="3912533" y="1736443"/>
              <a:ext cx="1882625" cy="128092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46F48404-96AE-4668-A608-98D369781ACD}"/>
                </a:ext>
              </a:extLst>
            </p:cNvPr>
            <p:cNvSpPr txBox="1"/>
            <p:nvPr/>
          </p:nvSpPr>
          <p:spPr>
            <a:xfrm>
              <a:off x="5846171" y="2117840"/>
              <a:ext cx="777777" cy="338554"/>
            </a:xfrm>
            <a:prstGeom prst="rect">
              <a:avLst/>
            </a:prstGeom>
            <a:noFill/>
          </p:spPr>
          <p:txBody>
            <a:bodyPr wrap="square" rtlCol="0">
              <a:spAutoFit/>
            </a:bodyPr>
            <a:lstStyle/>
            <a:p>
              <a:r>
                <a:rPr lang="en-US" altLang="zh-CN" sz="1600" dirty="0">
                  <a:solidFill>
                    <a:srgbClr val="FF0000"/>
                  </a:solidFill>
                  <a:latin typeface="Arial" panose="020B0604020202020204" pitchFamily="34" charset="0"/>
                  <a:cs typeface="Arial" panose="020B0604020202020204" pitchFamily="34" charset="0"/>
                </a:rPr>
                <a:t>Code</a:t>
              </a:r>
              <a:endParaRPr lang="zh-CN" altLang="en-US" sz="1600" dirty="0">
                <a:solidFill>
                  <a:srgbClr val="FF0000"/>
                </a:solidFill>
                <a:latin typeface="Arial" panose="020B0604020202020204" pitchFamily="34" charset="0"/>
                <a:cs typeface="Arial" panose="020B0604020202020204" pitchFamily="34" charset="0"/>
              </a:endParaRPr>
            </a:p>
          </p:txBody>
        </p:sp>
      </p:grpSp>
      <p:grpSp>
        <p:nvGrpSpPr>
          <p:cNvPr id="57" name="组合 56">
            <a:extLst>
              <a:ext uri="{FF2B5EF4-FFF2-40B4-BE49-F238E27FC236}">
                <a16:creationId xmlns:a16="http://schemas.microsoft.com/office/drawing/2014/main" id="{E02BF97C-1461-47C3-99C6-DAC99E74716E}"/>
              </a:ext>
            </a:extLst>
          </p:cNvPr>
          <p:cNvGrpSpPr/>
          <p:nvPr/>
        </p:nvGrpSpPr>
        <p:grpSpPr>
          <a:xfrm>
            <a:off x="3842428" y="1355065"/>
            <a:ext cx="5099691" cy="2095239"/>
            <a:chOff x="3842428" y="1355065"/>
            <a:chExt cx="5099691" cy="2095239"/>
          </a:xfrm>
        </p:grpSpPr>
        <p:cxnSp>
          <p:nvCxnSpPr>
            <p:cNvPr id="38" name="直接箭头连接符 37">
              <a:extLst>
                <a:ext uri="{FF2B5EF4-FFF2-40B4-BE49-F238E27FC236}">
                  <a16:creationId xmlns:a16="http://schemas.microsoft.com/office/drawing/2014/main" id="{2DA6F927-A191-41AA-BE17-C67B197D3432}"/>
                </a:ext>
              </a:extLst>
            </p:cNvPr>
            <p:cNvCxnSpPr>
              <a:cxnSpLocks/>
            </p:cNvCxnSpPr>
            <p:nvPr/>
          </p:nvCxnSpPr>
          <p:spPr>
            <a:xfrm>
              <a:off x="7291450" y="1732709"/>
              <a:ext cx="427511" cy="456908"/>
            </a:xfrm>
            <a:prstGeom prst="straightConnector1">
              <a:avLst/>
            </a:prstGeom>
            <a:ln w="34925">
              <a:solidFill>
                <a:srgbClr val="005DA2"/>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8B03B1D6-6E0D-4649-AD1E-5BC25A49564B}"/>
                </a:ext>
              </a:extLst>
            </p:cNvPr>
            <p:cNvSpPr txBox="1"/>
            <p:nvPr/>
          </p:nvSpPr>
          <p:spPr>
            <a:xfrm>
              <a:off x="7830276" y="2117840"/>
              <a:ext cx="1111843" cy="338554"/>
            </a:xfrm>
            <a:prstGeom prst="rect">
              <a:avLst/>
            </a:prstGeom>
            <a:noFill/>
            <a:ln>
              <a:noFill/>
            </a:ln>
          </p:spPr>
          <p:txBody>
            <a:bodyPr wrap="square" rtlCol="0">
              <a:spAutoFit/>
            </a:bodyPr>
            <a:lstStyle/>
            <a:p>
              <a:r>
                <a:rPr lang="en-US" altLang="zh-CN" sz="1600" dirty="0">
                  <a:solidFill>
                    <a:srgbClr val="005DA2"/>
                  </a:solidFill>
                  <a:latin typeface="Arial" panose="020B0604020202020204" pitchFamily="34" charset="0"/>
                  <a:cs typeface="Arial" panose="020B0604020202020204" pitchFamily="34" charset="0"/>
                </a:rPr>
                <a:t>Describe</a:t>
              </a:r>
              <a:endParaRPr lang="zh-CN" altLang="en-US" sz="1600" dirty="0">
                <a:solidFill>
                  <a:srgbClr val="005DA2"/>
                </a:solidFill>
                <a:latin typeface="Arial" panose="020B0604020202020204" pitchFamily="34" charset="0"/>
                <a:cs typeface="Arial" panose="020B0604020202020204" pitchFamily="34" charset="0"/>
              </a:endParaRPr>
            </a:p>
          </p:txBody>
        </p:sp>
        <p:sp>
          <p:nvSpPr>
            <p:cNvPr id="42" name="矩形 41">
              <a:extLst>
                <a:ext uri="{FF2B5EF4-FFF2-40B4-BE49-F238E27FC236}">
                  <a16:creationId xmlns:a16="http://schemas.microsoft.com/office/drawing/2014/main" id="{3180F59B-1616-4D41-BC72-2EC9503F95AA}"/>
                </a:ext>
              </a:extLst>
            </p:cNvPr>
            <p:cNvSpPr/>
            <p:nvPr/>
          </p:nvSpPr>
          <p:spPr>
            <a:xfrm>
              <a:off x="3848099" y="1355065"/>
              <a:ext cx="4785262" cy="32415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BCDC3C44-AB22-48B3-8115-8000318370D1}"/>
                </a:ext>
              </a:extLst>
            </p:cNvPr>
            <p:cNvSpPr/>
            <p:nvPr/>
          </p:nvSpPr>
          <p:spPr>
            <a:xfrm>
              <a:off x="3842428" y="3111751"/>
              <a:ext cx="4785262" cy="33855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箭头连接符 47">
              <a:extLst>
                <a:ext uri="{FF2B5EF4-FFF2-40B4-BE49-F238E27FC236}">
                  <a16:creationId xmlns:a16="http://schemas.microsoft.com/office/drawing/2014/main" id="{6FB14752-4A7B-4389-A033-59336A436923}"/>
                </a:ext>
              </a:extLst>
            </p:cNvPr>
            <p:cNvCxnSpPr>
              <a:cxnSpLocks/>
            </p:cNvCxnSpPr>
            <p:nvPr/>
          </p:nvCxnSpPr>
          <p:spPr>
            <a:xfrm flipV="1">
              <a:off x="7249886" y="2456394"/>
              <a:ext cx="469075" cy="507438"/>
            </a:xfrm>
            <a:prstGeom prst="straightConnector1">
              <a:avLst/>
            </a:prstGeom>
            <a:ln w="34925">
              <a:solidFill>
                <a:srgbClr val="005DA2"/>
              </a:solidFill>
              <a:headEnd w="lg" len="lg"/>
              <a:tailEnd type="triangle"/>
            </a:ln>
          </p:spPr>
          <p:style>
            <a:lnRef idx="1">
              <a:schemeClr val="accent1"/>
            </a:lnRef>
            <a:fillRef idx="0">
              <a:schemeClr val="accent1"/>
            </a:fillRef>
            <a:effectRef idx="0">
              <a:schemeClr val="accent1"/>
            </a:effectRef>
            <a:fontRef idx="minor">
              <a:schemeClr val="tx1"/>
            </a:fontRef>
          </p:style>
        </p:cxnSp>
      </p:grpSp>
      <p:grpSp>
        <p:nvGrpSpPr>
          <p:cNvPr id="60" name="组合 59">
            <a:extLst>
              <a:ext uri="{FF2B5EF4-FFF2-40B4-BE49-F238E27FC236}">
                <a16:creationId xmlns:a16="http://schemas.microsoft.com/office/drawing/2014/main" id="{E96D5811-A445-490C-9B83-AF0E8F1CABB7}"/>
              </a:ext>
            </a:extLst>
          </p:cNvPr>
          <p:cNvGrpSpPr/>
          <p:nvPr/>
        </p:nvGrpSpPr>
        <p:grpSpPr>
          <a:xfrm>
            <a:off x="1078632" y="6311230"/>
            <a:ext cx="2769467" cy="338554"/>
            <a:chOff x="1078632" y="6311230"/>
            <a:chExt cx="2769467" cy="338554"/>
          </a:xfrm>
        </p:grpSpPr>
        <p:sp>
          <p:nvSpPr>
            <p:cNvPr id="41" name="矩形 40">
              <a:extLst>
                <a:ext uri="{FF2B5EF4-FFF2-40B4-BE49-F238E27FC236}">
                  <a16:creationId xmlns:a16="http://schemas.microsoft.com/office/drawing/2014/main" id="{FB6992E9-1803-4C86-A82B-DF3DD326F7FF}"/>
                </a:ext>
              </a:extLst>
            </p:cNvPr>
            <p:cNvSpPr/>
            <p:nvPr/>
          </p:nvSpPr>
          <p:spPr>
            <a:xfrm>
              <a:off x="3472631" y="6311230"/>
              <a:ext cx="375468" cy="33855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EC2B5550-E6A2-4D87-9076-A82F22484FC0}"/>
                </a:ext>
              </a:extLst>
            </p:cNvPr>
            <p:cNvSpPr txBox="1"/>
            <p:nvPr/>
          </p:nvSpPr>
          <p:spPr>
            <a:xfrm>
              <a:off x="1078632" y="6311230"/>
              <a:ext cx="2348566" cy="338554"/>
            </a:xfrm>
            <a:prstGeom prst="rect">
              <a:avLst/>
            </a:prstGeom>
            <a:noFill/>
          </p:spPr>
          <p:txBody>
            <a:bodyPr wrap="square" rtlCol="0">
              <a:spAutoFit/>
            </a:bodyPr>
            <a:lstStyle/>
            <a:p>
              <a:r>
                <a:rPr lang="en-US" altLang="zh-CN" sz="1600" dirty="0">
                  <a:solidFill>
                    <a:srgbClr val="FF0000"/>
                  </a:solidFill>
                  <a:latin typeface="Arial" panose="020B0604020202020204" pitchFamily="34" charset="0"/>
                  <a:cs typeface="Arial" panose="020B0604020202020204" pitchFamily="34" charset="0"/>
                </a:rPr>
                <a:t>Have accepted answer</a:t>
              </a:r>
              <a:endParaRPr lang="zh-CN" altLang="en-US" sz="1600" dirty="0">
                <a:solidFill>
                  <a:srgbClr val="FF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37435915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7800EA3-0D87-4794-AAAA-DA3A6FFAA64C}"/>
              </a:ext>
            </a:extLst>
          </p:cNvPr>
          <p:cNvPicPr>
            <a:picLocks noChangeAspect="1"/>
          </p:cNvPicPr>
          <p:nvPr/>
        </p:nvPicPr>
        <p:blipFill rotWithShape="1">
          <a:blip r:embed="rId3"/>
          <a:srcRect b="14135"/>
          <a:stretch/>
        </p:blipFill>
        <p:spPr>
          <a:xfrm>
            <a:off x="501103" y="1931670"/>
            <a:ext cx="5148722" cy="3314700"/>
          </a:xfrm>
          <a:prstGeom prst="rect">
            <a:avLst/>
          </a:prstGeom>
        </p:spPr>
      </p:pic>
      <p:sp>
        <p:nvSpPr>
          <p:cNvPr id="11" name="矩形 10">
            <a:extLst>
              <a:ext uri="{FF2B5EF4-FFF2-40B4-BE49-F238E27FC236}">
                <a16:creationId xmlns:a16="http://schemas.microsoft.com/office/drawing/2014/main" id="{2BEF82E2-9482-4FEA-A0A9-7DEEE4B385FE}"/>
              </a:ext>
            </a:extLst>
          </p:cNvPr>
          <p:cNvSpPr/>
          <p:nvPr/>
        </p:nvSpPr>
        <p:spPr>
          <a:xfrm>
            <a:off x="501103" y="1931670"/>
            <a:ext cx="5148722" cy="3543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37D2DAC-CFF5-44D2-B868-C08B9048157E}"/>
              </a:ext>
            </a:extLst>
          </p:cNvPr>
          <p:cNvSpPr/>
          <p:nvPr/>
        </p:nvSpPr>
        <p:spPr>
          <a:xfrm>
            <a:off x="516316" y="2396014"/>
            <a:ext cx="272354" cy="5986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037D8A9B-7AAB-4749-9828-E05789FF8908}"/>
              </a:ext>
            </a:extLst>
          </p:cNvPr>
          <p:cNvPicPr>
            <a:picLocks noChangeAspect="1"/>
          </p:cNvPicPr>
          <p:nvPr/>
        </p:nvPicPr>
        <p:blipFill rotWithShape="1">
          <a:blip r:embed="rId4"/>
          <a:srcRect b="23066"/>
          <a:stretch/>
        </p:blipFill>
        <p:spPr>
          <a:xfrm>
            <a:off x="6370845" y="1931670"/>
            <a:ext cx="5200126" cy="3314700"/>
          </a:xfrm>
          <a:prstGeom prst="rect">
            <a:avLst/>
          </a:prstGeom>
        </p:spPr>
      </p:pic>
      <p:sp>
        <p:nvSpPr>
          <p:cNvPr id="18" name="矩形 17">
            <a:extLst>
              <a:ext uri="{FF2B5EF4-FFF2-40B4-BE49-F238E27FC236}">
                <a16:creationId xmlns:a16="http://schemas.microsoft.com/office/drawing/2014/main" id="{8CE620CE-E985-4967-A104-F6A65F4CB046}"/>
              </a:ext>
            </a:extLst>
          </p:cNvPr>
          <p:cNvSpPr/>
          <p:nvPr/>
        </p:nvSpPr>
        <p:spPr>
          <a:xfrm>
            <a:off x="6370845" y="2396012"/>
            <a:ext cx="272354" cy="5986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AC3DB9F-6DB3-4DB2-92ED-F12986D30B4F}"/>
              </a:ext>
            </a:extLst>
          </p:cNvPr>
          <p:cNvSpPr/>
          <p:nvPr/>
        </p:nvSpPr>
        <p:spPr>
          <a:xfrm>
            <a:off x="6370845" y="1931669"/>
            <a:ext cx="4544805" cy="3543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2">
            <a:extLst>
              <a:ext uri="{FF2B5EF4-FFF2-40B4-BE49-F238E27FC236}">
                <a16:creationId xmlns:a16="http://schemas.microsoft.com/office/drawing/2014/main" id="{DD22527D-9AB1-440E-B3F9-541088FC2239}"/>
              </a:ext>
            </a:extLst>
          </p:cNvPr>
          <p:cNvSpPr txBox="1"/>
          <p:nvPr/>
        </p:nvSpPr>
        <p:spPr>
          <a:xfrm>
            <a:off x="1168229" y="132870"/>
            <a:ext cx="3288952" cy="523220"/>
          </a:xfrm>
          <a:prstGeom prst="rect">
            <a:avLst/>
          </a:prstGeom>
          <a:noFill/>
        </p:spPr>
        <p:txBody>
          <a:bodyPr wrap="square" rtlCol="0">
            <a:spAutoFit/>
          </a:bodyPr>
          <a:lstStyle/>
          <a:p>
            <a:pPr algn="ctr"/>
            <a:r>
              <a:rPr lang="en-US" altLang="zh-CN" sz="2800" b="1" dirty="0">
                <a:solidFill>
                  <a:srgbClr val="005DA2"/>
                </a:solidFill>
                <a:latin typeface="Arial" panose="020B0604020202020204" pitchFamily="34" charset="0"/>
                <a:ea typeface="微软雅黑" pitchFamily="34" charset="-122"/>
                <a:cs typeface="Arial" panose="020B0604020202020204" pitchFamily="34" charset="0"/>
              </a:rPr>
              <a:t>Motivation</a:t>
            </a:r>
            <a:endParaRPr lang="zh-CN" altLang="en-US" sz="2800" b="1" dirty="0">
              <a:solidFill>
                <a:srgbClr val="005DA2"/>
              </a:solidFill>
              <a:latin typeface="Arial" panose="020B0604020202020204" pitchFamily="34" charset="0"/>
              <a:ea typeface="微软雅黑" pitchFamily="34" charset="-122"/>
              <a:cs typeface="Arial" panose="020B0604020202020204" pitchFamily="34" charset="0"/>
            </a:endParaRPr>
          </a:p>
        </p:txBody>
      </p:sp>
      <p:grpSp>
        <p:nvGrpSpPr>
          <p:cNvPr id="6" name="组合 5">
            <a:extLst>
              <a:ext uri="{FF2B5EF4-FFF2-40B4-BE49-F238E27FC236}">
                <a16:creationId xmlns:a16="http://schemas.microsoft.com/office/drawing/2014/main" id="{6C7EEB37-C4A2-4DDA-97A9-799D12760B55}"/>
              </a:ext>
            </a:extLst>
          </p:cNvPr>
          <p:cNvGrpSpPr/>
          <p:nvPr/>
        </p:nvGrpSpPr>
        <p:grpSpPr>
          <a:xfrm>
            <a:off x="3548753" y="3589020"/>
            <a:ext cx="4544805" cy="2133686"/>
            <a:chOff x="3548753" y="3589020"/>
            <a:chExt cx="4544805" cy="2133686"/>
          </a:xfrm>
        </p:grpSpPr>
        <p:sp>
          <p:nvSpPr>
            <p:cNvPr id="4" name="思想气泡: 云 3">
              <a:extLst>
                <a:ext uri="{FF2B5EF4-FFF2-40B4-BE49-F238E27FC236}">
                  <a16:creationId xmlns:a16="http://schemas.microsoft.com/office/drawing/2014/main" id="{53296FF4-8AD9-40B4-B860-D64C1ADB78D2}"/>
                </a:ext>
              </a:extLst>
            </p:cNvPr>
            <p:cNvSpPr/>
            <p:nvPr/>
          </p:nvSpPr>
          <p:spPr>
            <a:xfrm>
              <a:off x="3548753" y="3589020"/>
              <a:ext cx="4544805" cy="2133686"/>
            </a:xfrm>
            <a:prstGeom prst="cloudCallou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09F372F-122D-4FD3-AB79-FBE79FFC7645}"/>
                </a:ext>
              </a:extLst>
            </p:cNvPr>
            <p:cNvSpPr txBox="1"/>
            <p:nvPr/>
          </p:nvSpPr>
          <p:spPr>
            <a:xfrm>
              <a:off x="4169503" y="4047165"/>
              <a:ext cx="3474469" cy="1477328"/>
            </a:xfrm>
            <a:prstGeom prst="rect">
              <a:avLst/>
            </a:prstGeom>
            <a:noFill/>
          </p:spPr>
          <p:txBody>
            <a:bodyPr wrap="square" rtlCol="0">
              <a:spAutoFit/>
            </a:bodyPr>
            <a:lstStyle/>
            <a:p>
              <a:r>
                <a:rPr lang="en-US" altLang="zh-CN" b="0" dirty="0">
                  <a:solidFill>
                    <a:srgbClr val="0E101A"/>
                  </a:solidFill>
                  <a:effectLst/>
                  <a:latin typeface="Arial" panose="020B0604020202020204" pitchFamily="34" charset="0"/>
                  <a:cs typeface="Arial" panose="020B0604020202020204" pitchFamily="34" charset="0"/>
                </a:rPr>
                <a:t>One of the important reasons for low-quality question posts is that developers do not create an </a:t>
              </a:r>
              <a:r>
                <a:rPr lang="en-US" altLang="zh-CN" dirty="0">
                  <a:solidFill>
                    <a:srgbClr val="0E101A"/>
                  </a:solidFill>
                  <a:effectLst/>
                  <a:latin typeface="Arial" panose="020B0604020202020204" pitchFamily="34" charset="0"/>
                  <a:cs typeface="Arial" panose="020B0604020202020204" pitchFamily="34" charset="0"/>
                </a:rPr>
                <a:t>informative post title</a:t>
              </a:r>
            </a:p>
            <a:p>
              <a:endParaRPr lang="zh-CN" altLang="en-US" dirty="0"/>
            </a:p>
          </p:txBody>
        </p:sp>
      </p:grpSp>
    </p:spTree>
    <p:extLst>
      <p:ext uri="{BB962C8B-B14F-4D97-AF65-F5344CB8AC3E}">
        <p14:creationId xmlns:p14="http://schemas.microsoft.com/office/powerpoint/2010/main" val="306104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2">
            <a:extLst>
              <a:ext uri="{FF2B5EF4-FFF2-40B4-BE49-F238E27FC236}">
                <a16:creationId xmlns:a16="http://schemas.microsoft.com/office/drawing/2014/main" id="{DF2FE245-B2BC-4B9B-B835-4DD0BB852770}"/>
              </a:ext>
            </a:extLst>
          </p:cNvPr>
          <p:cNvSpPr txBox="1"/>
          <p:nvPr/>
        </p:nvSpPr>
        <p:spPr>
          <a:xfrm>
            <a:off x="1452687" y="157570"/>
            <a:ext cx="3288952" cy="523220"/>
          </a:xfrm>
          <a:prstGeom prst="rect">
            <a:avLst/>
          </a:prstGeom>
          <a:noFill/>
        </p:spPr>
        <p:txBody>
          <a:bodyPr wrap="square" rtlCol="0">
            <a:spAutoFit/>
          </a:bodyPr>
          <a:lstStyle/>
          <a:p>
            <a:pPr algn="ctr"/>
            <a:r>
              <a:rPr lang="en-US" altLang="zh-CN" sz="2800" b="1" dirty="0">
                <a:solidFill>
                  <a:srgbClr val="005DA2"/>
                </a:solidFill>
                <a:latin typeface="Arial" panose="020B0604020202020204" pitchFamily="34" charset="0"/>
                <a:ea typeface="微软雅黑" pitchFamily="34" charset="-122"/>
                <a:cs typeface="Arial" panose="020B0604020202020204" pitchFamily="34" charset="0"/>
              </a:rPr>
              <a:t>Motivation</a:t>
            </a:r>
            <a:endParaRPr lang="zh-CN" altLang="en-US" sz="2800" b="1" dirty="0">
              <a:solidFill>
                <a:srgbClr val="005DA2"/>
              </a:solidFill>
              <a:latin typeface="Arial" panose="020B0604020202020204" pitchFamily="34" charset="0"/>
              <a:ea typeface="微软雅黑" pitchFamily="34" charset="-122"/>
              <a:cs typeface="Arial" panose="020B0604020202020204" pitchFamily="34" charset="0"/>
            </a:endParaRPr>
          </a:p>
        </p:txBody>
      </p:sp>
      <p:sp>
        <p:nvSpPr>
          <p:cNvPr id="3" name="矩形 2">
            <a:extLst>
              <a:ext uri="{FF2B5EF4-FFF2-40B4-BE49-F238E27FC236}">
                <a16:creationId xmlns:a16="http://schemas.microsoft.com/office/drawing/2014/main" id="{CA6B27C9-8B54-4C18-8655-6041CDAF7F30}"/>
              </a:ext>
            </a:extLst>
          </p:cNvPr>
          <p:cNvSpPr/>
          <p:nvPr/>
        </p:nvSpPr>
        <p:spPr>
          <a:xfrm>
            <a:off x="3825341" y="1013632"/>
            <a:ext cx="5839443" cy="5325683"/>
          </a:xfrm>
          <a:prstGeom prst="rect">
            <a:avLst/>
          </a:prstGeom>
          <a:solidFill>
            <a:schemeClr val="bg1"/>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剪去单角 3">
            <a:extLst>
              <a:ext uri="{FF2B5EF4-FFF2-40B4-BE49-F238E27FC236}">
                <a16:creationId xmlns:a16="http://schemas.microsoft.com/office/drawing/2014/main" id="{82241A00-BEBE-4710-B346-F4FA16BCEB33}"/>
              </a:ext>
            </a:extLst>
          </p:cNvPr>
          <p:cNvSpPr/>
          <p:nvPr/>
        </p:nvSpPr>
        <p:spPr>
          <a:xfrm>
            <a:off x="3885568" y="3123328"/>
            <a:ext cx="2918354" cy="3166626"/>
          </a:xfrm>
          <a:prstGeom prst="snip1Rect">
            <a:avLst>
              <a:gd name="adj" fmla="val 0"/>
            </a:avLst>
          </a:prstGeom>
          <a:solidFill>
            <a:srgbClr val="CFE1F3"/>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67AAAD41-B99E-41BC-B9CA-242886A77822}"/>
              </a:ext>
            </a:extLst>
          </p:cNvPr>
          <p:cNvSpPr txBox="1"/>
          <p:nvPr/>
        </p:nvSpPr>
        <p:spPr>
          <a:xfrm>
            <a:off x="3912035" y="3164208"/>
            <a:ext cx="2894698" cy="3125746"/>
          </a:xfrm>
          <a:prstGeom prst="rect">
            <a:avLst/>
          </a:prstGeom>
          <a:noFill/>
        </p:spPr>
        <p:txBody>
          <a:bodyPr wrap="square" rtlCol="0">
            <a:spAutoFit/>
          </a:bodyPr>
          <a:lstStyle/>
          <a:p>
            <a:pPr>
              <a:lnSpc>
                <a:spcPts val="1700"/>
              </a:lnSpc>
            </a:pPr>
            <a:r>
              <a:rPr lang="en-US" altLang="zh-CN" sz="1200" b="1" dirty="0">
                <a:latin typeface="Arial" panose="020B0604020202020204" pitchFamily="34" charset="0"/>
                <a:cs typeface="Arial" panose="020B0604020202020204" pitchFamily="34" charset="0"/>
              </a:rPr>
              <a:t>Problem Description (Python)  1:</a:t>
            </a:r>
            <a:endParaRPr lang="en-US" altLang="zh-CN" sz="1600" dirty="0">
              <a:latin typeface="Arial" panose="020B0604020202020204" pitchFamily="34" charset="0"/>
              <a:cs typeface="Arial" panose="020B0604020202020204" pitchFamily="34" charset="0"/>
            </a:endParaRPr>
          </a:p>
          <a:p>
            <a:pPr>
              <a:lnSpc>
                <a:spcPts val="1700"/>
              </a:lnSpc>
            </a:pPr>
            <a:r>
              <a:rPr lang="en-US" altLang="zh-CN" sz="1200" dirty="0">
                <a:latin typeface="Arial" panose="020B0604020202020204" pitchFamily="34" charset="0"/>
                <a:cs typeface="Arial" panose="020B0604020202020204" pitchFamily="34" charset="0"/>
              </a:rPr>
              <a:t>I have a Custom User model that takes user </a:t>
            </a:r>
            <a:r>
              <a:rPr lang="en-US" altLang="zh-CN" sz="1200" dirty="0" err="1">
                <a:latin typeface="Arial" panose="020B0604020202020204" pitchFamily="34" charset="0"/>
                <a:cs typeface="Arial" panose="020B0604020202020204" pitchFamily="34" charset="0"/>
              </a:rPr>
              <a:t>ip</a:t>
            </a:r>
            <a:r>
              <a:rPr lang="en-US" altLang="zh-CN" sz="1200" dirty="0">
                <a:latin typeface="Arial" panose="020B0604020202020204" pitchFamily="34" charset="0"/>
                <a:cs typeface="Arial" panose="020B0604020202020204" pitchFamily="34" charset="0"/>
              </a:rPr>
              <a:t> address. I want to add the IP address of the user upon completion of the sign up form. Where do I implement the below code? I am not sure whether to put this into my forms.py or views.py file. </a:t>
            </a:r>
          </a:p>
          <a:p>
            <a:pPr>
              <a:lnSpc>
                <a:spcPts val="1700"/>
              </a:lnSpc>
            </a:pPr>
            <a:r>
              <a:rPr lang="en-US" altLang="zh-CN" sz="1200" b="1" dirty="0">
                <a:latin typeface="Arial" panose="020B0604020202020204" pitchFamily="34" charset="0"/>
                <a:cs typeface="Arial" panose="020B0604020202020204" pitchFamily="34" charset="0"/>
              </a:rPr>
              <a:t>Title 1:</a:t>
            </a:r>
          </a:p>
          <a:p>
            <a:pPr>
              <a:lnSpc>
                <a:spcPts val="1700"/>
              </a:lnSpc>
            </a:pPr>
            <a:r>
              <a:rPr lang="en-US" altLang="zh-CN" sz="1200" i="1" u="sng" dirty="0">
                <a:latin typeface="Arial" panose="020B0604020202020204" pitchFamily="34" charset="0"/>
                <a:cs typeface="Arial" panose="020B0604020202020204" pitchFamily="34" charset="0"/>
              </a:rPr>
              <a:t>Where in my </a:t>
            </a:r>
            <a:r>
              <a:rPr lang="en-US" altLang="zh-CN" sz="1200" i="1" u="sng" dirty="0" err="1">
                <a:latin typeface="Arial" panose="020B0604020202020204" pitchFamily="34" charset="0"/>
                <a:cs typeface="Arial" panose="020B0604020202020204" pitchFamily="34" charset="0"/>
              </a:rPr>
              <a:t>django</a:t>
            </a:r>
            <a:r>
              <a:rPr lang="en-US" altLang="zh-CN" sz="1200" i="1" u="sng" dirty="0">
                <a:latin typeface="Arial" panose="020B0604020202020204" pitchFamily="34" charset="0"/>
                <a:cs typeface="Arial" panose="020B0604020202020204" pitchFamily="34" charset="0"/>
              </a:rPr>
              <a:t> app do I implement this </a:t>
            </a:r>
            <a:r>
              <a:rPr lang="en-US" altLang="zh-CN" sz="1200" i="1" u="sng" dirty="0" err="1">
                <a:latin typeface="Arial" panose="020B0604020202020204" pitchFamily="34" charset="0"/>
                <a:cs typeface="Arial" panose="020B0604020202020204" pitchFamily="34" charset="0"/>
              </a:rPr>
              <a:t>get_client_ip</a:t>
            </a:r>
            <a:r>
              <a:rPr lang="en-US" altLang="zh-CN" sz="1200" i="1" u="sng" dirty="0">
                <a:latin typeface="Arial" panose="020B0604020202020204" pitchFamily="34" charset="0"/>
                <a:cs typeface="Arial" panose="020B0604020202020204" pitchFamily="34" charset="0"/>
              </a:rPr>
              <a:t>() function?</a:t>
            </a:r>
            <a:endParaRPr lang="en-US" altLang="zh-CN" sz="1600" dirty="0">
              <a:latin typeface="Arial" panose="020B0604020202020204" pitchFamily="34" charset="0"/>
              <a:cs typeface="Arial" panose="020B0604020202020204" pitchFamily="34" charset="0"/>
            </a:endParaRPr>
          </a:p>
          <a:p>
            <a:pPr>
              <a:lnSpc>
                <a:spcPts val="1700"/>
              </a:lnSpc>
            </a:pPr>
            <a:r>
              <a:rPr lang="en-US" altLang="zh-CN" sz="1200" b="1" dirty="0">
                <a:latin typeface="Arial" panose="020B0604020202020204" pitchFamily="34" charset="0"/>
                <a:cs typeface="Arial" panose="020B0604020202020204" pitchFamily="34" charset="0"/>
              </a:rPr>
              <a:t>URL 1: </a:t>
            </a:r>
            <a:r>
              <a:rPr lang="en-US" altLang="zh-CN" sz="1200" dirty="0">
                <a:latin typeface="Arial" panose="020B0604020202020204" pitchFamily="34" charset="0"/>
                <a:cs typeface="Arial" panose="020B0604020202020204" pitchFamily="34" charset="0"/>
              </a:rPr>
              <a:t>https://stackoverflow.com/questions/57107116/</a:t>
            </a:r>
          </a:p>
        </p:txBody>
      </p:sp>
      <p:sp>
        <p:nvSpPr>
          <p:cNvPr id="6" name="矩形: 剪去单角 5">
            <a:extLst>
              <a:ext uri="{FF2B5EF4-FFF2-40B4-BE49-F238E27FC236}">
                <a16:creationId xmlns:a16="http://schemas.microsoft.com/office/drawing/2014/main" id="{4362BB49-7717-4D79-ADBA-21646A9BEF1B}"/>
              </a:ext>
            </a:extLst>
          </p:cNvPr>
          <p:cNvSpPr/>
          <p:nvPr/>
        </p:nvSpPr>
        <p:spPr>
          <a:xfrm>
            <a:off x="6836406" y="3123328"/>
            <a:ext cx="2735669" cy="3166625"/>
          </a:xfrm>
          <a:prstGeom prst="snip1Rect">
            <a:avLst>
              <a:gd name="adj" fmla="val 483"/>
            </a:avLst>
          </a:prstGeom>
          <a:solidFill>
            <a:srgbClr val="D9EAD3"/>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B35DDB06-2FF1-4AB9-A2FB-34D62EE3C75D}"/>
              </a:ext>
            </a:extLst>
          </p:cNvPr>
          <p:cNvSpPr txBox="1"/>
          <p:nvPr/>
        </p:nvSpPr>
        <p:spPr>
          <a:xfrm>
            <a:off x="6895753" y="2937597"/>
            <a:ext cx="2750354" cy="3606950"/>
          </a:xfrm>
          <a:prstGeom prst="rect">
            <a:avLst/>
          </a:prstGeom>
          <a:noFill/>
        </p:spPr>
        <p:txBody>
          <a:bodyPr wrap="square" rtlCol="0">
            <a:spAutoFit/>
          </a:bodyPr>
          <a:lstStyle/>
          <a:p>
            <a:pPr>
              <a:lnSpc>
                <a:spcPts val="1900"/>
              </a:lnSpc>
            </a:pPr>
            <a:endParaRPr lang="en-US" altLang="zh-CN" sz="1400" dirty="0">
              <a:latin typeface="Arial" panose="020B0604020202020204" pitchFamily="34" charset="0"/>
              <a:cs typeface="Arial" panose="020B0604020202020204" pitchFamily="34" charset="0"/>
            </a:endParaRPr>
          </a:p>
          <a:p>
            <a:pPr>
              <a:lnSpc>
                <a:spcPts val="1700"/>
              </a:lnSpc>
            </a:pPr>
            <a:r>
              <a:rPr lang="en-US" altLang="zh-CN" sz="1200" b="1" dirty="0">
                <a:latin typeface="Arial" panose="020B0604020202020204" pitchFamily="34" charset="0"/>
                <a:cs typeface="Arial" panose="020B0604020202020204" pitchFamily="34" charset="0"/>
              </a:rPr>
              <a:t>Problem Description (Python)  2:</a:t>
            </a:r>
            <a:endParaRPr lang="en-US" altLang="zh-CN" sz="1800" dirty="0">
              <a:latin typeface="Arial" panose="020B0604020202020204" pitchFamily="34" charset="0"/>
              <a:cs typeface="Arial" panose="020B0604020202020204" pitchFamily="34" charset="0"/>
            </a:endParaRPr>
          </a:p>
          <a:p>
            <a:pPr>
              <a:lnSpc>
                <a:spcPts val="1700"/>
              </a:lnSpc>
            </a:pPr>
            <a:r>
              <a:rPr lang="en-US" altLang="zh-CN" sz="1200" dirty="0" err="1">
                <a:latin typeface="Arial" panose="020B0604020202020204" pitchFamily="34" charset="0"/>
                <a:cs typeface="Arial" panose="020B0604020202020204" pitchFamily="34" charset="0"/>
              </a:rPr>
              <a:t>i</a:t>
            </a:r>
            <a:r>
              <a:rPr lang="en-US" altLang="zh-CN" sz="1200" dirty="0">
                <a:latin typeface="Arial" panose="020B0604020202020204" pitchFamily="34" charset="0"/>
                <a:cs typeface="Arial" panose="020B0604020202020204" pitchFamily="34" charset="0"/>
              </a:rPr>
              <a:t> tried to get the "real" user </a:t>
            </a:r>
            <a:r>
              <a:rPr lang="en-US" altLang="zh-CN" sz="1200" dirty="0" err="1">
                <a:latin typeface="Arial" panose="020B0604020202020204" pitchFamily="34" charset="0"/>
                <a:cs typeface="Arial" panose="020B0604020202020204" pitchFamily="34" charset="0"/>
              </a:rPr>
              <a:t>ip</a:t>
            </a:r>
            <a:r>
              <a:rPr lang="en-US" altLang="zh-CN" sz="1200" dirty="0">
                <a:latin typeface="Arial" panose="020B0604020202020204" pitchFamily="34" charset="0"/>
                <a:cs typeface="Arial" panose="020B0604020202020204" pitchFamily="34" charset="0"/>
              </a:rPr>
              <a:t> address, it's working, but </a:t>
            </a:r>
            <a:r>
              <a:rPr lang="en-US" altLang="zh-CN" sz="1200" dirty="0" err="1">
                <a:latin typeface="Arial" panose="020B0604020202020204" pitchFamily="34" charset="0"/>
                <a:cs typeface="Arial" panose="020B0604020202020204" pitchFamily="34" charset="0"/>
              </a:rPr>
              <a:t>i'm</a:t>
            </a:r>
            <a:r>
              <a:rPr lang="en-US" altLang="zh-CN" sz="1200" dirty="0">
                <a:latin typeface="Arial" panose="020B0604020202020204" pitchFamily="34" charset="0"/>
                <a:cs typeface="Arial" panose="020B0604020202020204" pitchFamily="34" charset="0"/>
              </a:rPr>
              <a:t> not getting my own </a:t>
            </a:r>
            <a:r>
              <a:rPr lang="en-US" altLang="zh-CN" sz="1200" dirty="0" err="1">
                <a:latin typeface="Arial" panose="020B0604020202020204" pitchFamily="34" charset="0"/>
                <a:cs typeface="Arial" panose="020B0604020202020204" pitchFamily="34" charset="0"/>
              </a:rPr>
              <a:t>ip</a:t>
            </a:r>
            <a:r>
              <a:rPr lang="en-US" altLang="zh-CN" sz="1200" dirty="0">
                <a:latin typeface="Arial" panose="020B0604020202020204" pitchFamily="34" charset="0"/>
                <a:cs typeface="Arial" panose="020B0604020202020204" pitchFamily="34" charset="0"/>
              </a:rPr>
              <a:t> (the real one), checking the </a:t>
            </a:r>
            <a:r>
              <a:rPr lang="en-US" altLang="zh-CN" sz="1200" dirty="0" err="1">
                <a:latin typeface="Arial" panose="020B0604020202020204" pitchFamily="34" charset="0"/>
                <a:cs typeface="Arial" panose="020B0604020202020204" pitchFamily="34" charset="0"/>
              </a:rPr>
              <a:t>ip</a:t>
            </a:r>
            <a:r>
              <a:rPr lang="en-US" altLang="zh-CN" sz="1200" dirty="0">
                <a:latin typeface="Arial" panose="020B0604020202020204" pitchFamily="34" charset="0"/>
                <a:cs typeface="Arial" panose="020B0604020202020204" pitchFamily="34" charset="0"/>
              </a:rPr>
              <a:t> with google map, after convert it to long - </a:t>
            </a:r>
            <a:r>
              <a:rPr lang="en-US" altLang="zh-CN" sz="1200" dirty="0" err="1">
                <a:latin typeface="Arial" panose="020B0604020202020204" pitchFamily="34" charset="0"/>
                <a:cs typeface="Arial" panose="020B0604020202020204" pitchFamily="34" charset="0"/>
              </a:rPr>
              <a:t>lat</a:t>
            </a:r>
            <a:r>
              <a:rPr lang="en-US" altLang="zh-CN" sz="1200" dirty="0">
                <a:latin typeface="Arial" panose="020B0604020202020204" pitchFamily="34" charset="0"/>
                <a:cs typeface="Arial" panose="020B0604020202020204" pitchFamily="34" charset="0"/>
              </a:rPr>
              <a:t>, google map is showing the location of my ISP.</a:t>
            </a:r>
          </a:p>
          <a:p>
            <a:pPr>
              <a:lnSpc>
                <a:spcPts val="1700"/>
              </a:lnSpc>
            </a:pPr>
            <a:endParaRPr lang="en-US" altLang="zh-CN" sz="1600" dirty="0">
              <a:latin typeface="Arial" panose="020B0604020202020204" pitchFamily="34" charset="0"/>
              <a:cs typeface="Arial" panose="020B0604020202020204" pitchFamily="34" charset="0"/>
            </a:endParaRPr>
          </a:p>
          <a:p>
            <a:pPr>
              <a:lnSpc>
                <a:spcPts val="1700"/>
              </a:lnSpc>
            </a:pPr>
            <a:r>
              <a:rPr lang="en-US" altLang="zh-CN" sz="1200" b="1" dirty="0">
                <a:latin typeface="Arial" panose="020B0604020202020204" pitchFamily="34" charset="0"/>
                <a:cs typeface="Arial" panose="020B0604020202020204" pitchFamily="34" charset="0"/>
              </a:rPr>
              <a:t>Title 2:</a:t>
            </a:r>
          </a:p>
          <a:p>
            <a:pPr>
              <a:lnSpc>
                <a:spcPts val="1700"/>
              </a:lnSpc>
            </a:pPr>
            <a:r>
              <a:rPr lang="en-US" altLang="zh-CN" sz="1200" i="1" u="sng" dirty="0">
                <a:latin typeface="Arial" panose="020B0604020202020204" pitchFamily="34" charset="0"/>
                <a:cs typeface="Arial" panose="020B0604020202020204" pitchFamily="34" charset="0"/>
              </a:rPr>
              <a:t>How get the "real" user </a:t>
            </a:r>
            <a:r>
              <a:rPr lang="en-US" altLang="zh-CN" sz="1200" i="1" u="sng" dirty="0" err="1">
                <a:latin typeface="Arial" panose="020B0604020202020204" pitchFamily="34" charset="0"/>
                <a:cs typeface="Arial" panose="020B0604020202020204" pitchFamily="34" charset="0"/>
              </a:rPr>
              <a:t>ip</a:t>
            </a:r>
            <a:r>
              <a:rPr lang="en-US" altLang="zh-CN" sz="1200" i="1" u="sng" dirty="0">
                <a:latin typeface="Arial" panose="020B0604020202020204" pitchFamily="34" charset="0"/>
                <a:cs typeface="Arial" panose="020B0604020202020204" pitchFamily="34" charset="0"/>
              </a:rPr>
              <a:t> address?</a:t>
            </a:r>
          </a:p>
          <a:p>
            <a:pPr>
              <a:lnSpc>
                <a:spcPts val="1700"/>
              </a:lnSpc>
            </a:pPr>
            <a:endParaRPr lang="en-US" altLang="zh-CN" sz="1200" i="1" u="sng" dirty="0">
              <a:latin typeface="Arial" panose="020B0604020202020204" pitchFamily="34" charset="0"/>
              <a:cs typeface="Arial" panose="020B0604020202020204" pitchFamily="34" charset="0"/>
            </a:endParaRPr>
          </a:p>
          <a:p>
            <a:pPr>
              <a:lnSpc>
                <a:spcPts val="1700"/>
              </a:lnSpc>
            </a:pPr>
            <a:r>
              <a:rPr lang="en-US" altLang="zh-CN" sz="1200" b="1" dirty="0">
                <a:latin typeface="Arial" panose="020B0604020202020204" pitchFamily="34" charset="0"/>
                <a:cs typeface="Arial" panose="020B0604020202020204" pitchFamily="34" charset="0"/>
              </a:rPr>
              <a:t>URL 2: </a:t>
            </a:r>
            <a:r>
              <a:rPr lang="en-US" altLang="zh-CN" sz="1200" dirty="0">
                <a:latin typeface="Arial" panose="020B0604020202020204" pitchFamily="34" charset="0"/>
                <a:cs typeface="Arial" panose="020B0604020202020204" pitchFamily="34" charset="0"/>
              </a:rPr>
              <a:t>https://stackoverflow.com/questions/13076259/</a:t>
            </a:r>
          </a:p>
          <a:p>
            <a:pPr>
              <a:lnSpc>
                <a:spcPts val="1700"/>
              </a:lnSpc>
            </a:pPr>
            <a:endParaRPr lang="zh-CN" altLang="en-US" sz="1600" i="1" u="sng" dirty="0">
              <a:latin typeface="Arial" panose="020B0604020202020204" pitchFamily="34" charset="0"/>
              <a:cs typeface="Arial" panose="020B0604020202020204" pitchFamily="34" charset="0"/>
            </a:endParaRPr>
          </a:p>
        </p:txBody>
      </p:sp>
      <p:sp>
        <p:nvSpPr>
          <p:cNvPr id="9" name="矩形: 剪去单角 8">
            <a:extLst>
              <a:ext uri="{FF2B5EF4-FFF2-40B4-BE49-F238E27FC236}">
                <a16:creationId xmlns:a16="http://schemas.microsoft.com/office/drawing/2014/main" id="{077BBBC2-E4A8-4D3F-9D18-17B63A9254D2}"/>
              </a:ext>
            </a:extLst>
          </p:cNvPr>
          <p:cNvSpPr/>
          <p:nvPr/>
        </p:nvSpPr>
        <p:spPr>
          <a:xfrm>
            <a:off x="3918052" y="1099378"/>
            <a:ext cx="5654023" cy="1943971"/>
          </a:xfrm>
          <a:prstGeom prst="snip1Rect">
            <a:avLst>
              <a:gd name="adj" fmla="val 0"/>
            </a:avLst>
          </a:prstGeom>
          <a:solidFill>
            <a:srgbClr val="FFF2CC"/>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A2346339-0621-417B-AFE9-61090016224E}"/>
              </a:ext>
            </a:extLst>
          </p:cNvPr>
          <p:cNvSpPr txBox="1"/>
          <p:nvPr/>
        </p:nvSpPr>
        <p:spPr>
          <a:xfrm>
            <a:off x="4000354" y="1198354"/>
            <a:ext cx="5405058" cy="2083103"/>
          </a:xfrm>
          <a:prstGeom prst="rect">
            <a:avLst/>
          </a:prstGeom>
          <a:noFill/>
        </p:spPr>
        <p:txBody>
          <a:bodyPr wrap="square" rtlCol="0">
            <a:spAutoFit/>
          </a:bodyPr>
          <a:lstStyle/>
          <a:p>
            <a:pPr>
              <a:lnSpc>
                <a:spcPts val="1700"/>
              </a:lnSpc>
            </a:pPr>
            <a:r>
              <a:rPr lang="en-US" altLang="zh-CN" sz="1200" b="1" dirty="0">
                <a:latin typeface="Arial" panose="020B0604020202020204" pitchFamily="34" charset="0"/>
                <a:cs typeface="Arial" panose="020B0604020202020204" pitchFamily="34" charset="0"/>
              </a:rPr>
              <a:t>Code Snippet(Python):</a:t>
            </a:r>
          </a:p>
          <a:p>
            <a:pPr>
              <a:lnSpc>
                <a:spcPts val="1700"/>
              </a:lnSpc>
            </a:pPr>
            <a:r>
              <a:rPr lang="en-US" altLang="zh-CN" sz="1200" dirty="0">
                <a:latin typeface="Arial" panose="020B0604020202020204" pitchFamily="34" charset="0"/>
                <a:cs typeface="Arial" panose="020B0604020202020204" pitchFamily="34" charset="0"/>
              </a:rPr>
              <a:t>def </a:t>
            </a:r>
            <a:r>
              <a:rPr lang="en-US" altLang="zh-CN" sz="1200" dirty="0" err="1">
                <a:latin typeface="Arial" panose="020B0604020202020204" pitchFamily="34" charset="0"/>
                <a:cs typeface="Arial" panose="020B0604020202020204" pitchFamily="34" charset="0"/>
              </a:rPr>
              <a:t>get_client_ip</a:t>
            </a:r>
            <a:r>
              <a:rPr lang="en-US" altLang="zh-CN" sz="1200" dirty="0">
                <a:latin typeface="Arial" panose="020B0604020202020204" pitchFamily="34" charset="0"/>
                <a:cs typeface="Arial" panose="020B0604020202020204" pitchFamily="34" charset="0"/>
              </a:rPr>
              <a:t>(request):</a:t>
            </a:r>
          </a:p>
          <a:p>
            <a:pPr>
              <a:lnSpc>
                <a:spcPts val="1700"/>
              </a:lnSpc>
            </a:pPr>
            <a:r>
              <a:rPr lang="en-US" altLang="zh-CN" sz="1200" dirty="0">
                <a:latin typeface="Arial" panose="020B0604020202020204" pitchFamily="34" charset="0"/>
                <a:cs typeface="Arial" panose="020B0604020202020204" pitchFamily="34" charset="0"/>
              </a:rPr>
              <a:t>    </a:t>
            </a:r>
            <a:r>
              <a:rPr lang="en-US" altLang="zh-CN" sz="1200" dirty="0" err="1">
                <a:latin typeface="Arial" panose="020B0604020202020204" pitchFamily="34" charset="0"/>
                <a:cs typeface="Arial" panose="020B0604020202020204" pitchFamily="34" charset="0"/>
              </a:rPr>
              <a:t>x_forwarded_for</a:t>
            </a:r>
            <a:r>
              <a:rPr lang="en-US" altLang="zh-CN" sz="1200" dirty="0">
                <a:latin typeface="Arial" panose="020B0604020202020204" pitchFamily="34" charset="0"/>
                <a:cs typeface="Arial" panose="020B0604020202020204" pitchFamily="34" charset="0"/>
              </a:rPr>
              <a:t> = </a:t>
            </a:r>
            <a:r>
              <a:rPr lang="en-US" altLang="zh-CN" sz="1200" dirty="0" err="1">
                <a:latin typeface="Arial" panose="020B0604020202020204" pitchFamily="34" charset="0"/>
                <a:cs typeface="Arial" panose="020B0604020202020204" pitchFamily="34" charset="0"/>
              </a:rPr>
              <a:t>request.META.get</a:t>
            </a:r>
            <a:r>
              <a:rPr lang="en-US" altLang="zh-CN" sz="1200" dirty="0">
                <a:latin typeface="Arial" panose="020B0604020202020204" pitchFamily="34" charset="0"/>
                <a:cs typeface="Arial" panose="020B0604020202020204" pitchFamily="34" charset="0"/>
              </a:rPr>
              <a:t>('HTTP_X_FORWARDED_FOR')</a:t>
            </a:r>
          </a:p>
          <a:p>
            <a:pPr>
              <a:lnSpc>
                <a:spcPts val="1700"/>
              </a:lnSpc>
            </a:pPr>
            <a:r>
              <a:rPr lang="en-US" altLang="zh-CN" sz="1200" dirty="0">
                <a:latin typeface="Arial" panose="020B0604020202020204" pitchFamily="34" charset="0"/>
                <a:cs typeface="Arial" panose="020B0604020202020204" pitchFamily="34" charset="0"/>
              </a:rPr>
              <a:t>    if </a:t>
            </a:r>
            <a:r>
              <a:rPr lang="en-US" altLang="zh-CN" sz="1200" dirty="0" err="1">
                <a:latin typeface="Arial" panose="020B0604020202020204" pitchFamily="34" charset="0"/>
                <a:cs typeface="Arial" panose="020B0604020202020204" pitchFamily="34" charset="0"/>
              </a:rPr>
              <a:t>x_forwarded_for</a:t>
            </a:r>
            <a:r>
              <a:rPr lang="en-US" altLang="zh-CN" sz="1200" dirty="0">
                <a:latin typeface="Arial" panose="020B0604020202020204" pitchFamily="34" charset="0"/>
                <a:cs typeface="Arial" panose="020B0604020202020204" pitchFamily="34" charset="0"/>
              </a:rPr>
              <a:t>:</a:t>
            </a:r>
          </a:p>
          <a:p>
            <a:pPr>
              <a:lnSpc>
                <a:spcPts val="1700"/>
              </a:lnSpc>
            </a:pPr>
            <a:r>
              <a:rPr lang="en-US" altLang="zh-CN" sz="1200" dirty="0">
                <a:latin typeface="Arial" panose="020B0604020202020204" pitchFamily="34" charset="0"/>
                <a:cs typeface="Arial" panose="020B0604020202020204" pitchFamily="34" charset="0"/>
              </a:rPr>
              <a:t>        </a:t>
            </a:r>
            <a:r>
              <a:rPr lang="en-US" altLang="zh-CN" sz="1200" dirty="0" err="1">
                <a:latin typeface="Arial" panose="020B0604020202020204" pitchFamily="34" charset="0"/>
                <a:cs typeface="Arial" panose="020B0604020202020204" pitchFamily="34" charset="0"/>
              </a:rPr>
              <a:t>ip</a:t>
            </a:r>
            <a:r>
              <a:rPr lang="en-US" altLang="zh-CN" sz="1200" dirty="0">
                <a:latin typeface="Arial" panose="020B0604020202020204" pitchFamily="34" charset="0"/>
                <a:cs typeface="Arial" panose="020B0604020202020204" pitchFamily="34" charset="0"/>
              </a:rPr>
              <a:t> = </a:t>
            </a:r>
            <a:r>
              <a:rPr lang="en-US" altLang="zh-CN" sz="1200" dirty="0" err="1">
                <a:latin typeface="Arial" panose="020B0604020202020204" pitchFamily="34" charset="0"/>
                <a:cs typeface="Arial" panose="020B0604020202020204" pitchFamily="34" charset="0"/>
              </a:rPr>
              <a:t>x_forwarded_for.split</a:t>
            </a:r>
            <a:r>
              <a:rPr lang="en-US" altLang="zh-CN" sz="1200" dirty="0">
                <a:latin typeface="Arial" panose="020B0604020202020204" pitchFamily="34" charset="0"/>
                <a:cs typeface="Arial" panose="020B0604020202020204" pitchFamily="34" charset="0"/>
              </a:rPr>
              <a:t>(',')[0]</a:t>
            </a:r>
          </a:p>
          <a:p>
            <a:pPr>
              <a:lnSpc>
                <a:spcPts val="1700"/>
              </a:lnSpc>
            </a:pPr>
            <a:r>
              <a:rPr lang="en-US" altLang="zh-CN" sz="1200" dirty="0">
                <a:latin typeface="Arial" panose="020B0604020202020204" pitchFamily="34" charset="0"/>
                <a:cs typeface="Arial" panose="020B0604020202020204" pitchFamily="34" charset="0"/>
              </a:rPr>
              <a:t>    else:</a:t>
            </a:r>
          </a:p>
          <a:p>
            <a:pPr>
              <a:lnSpc>
                <a:spcPts val="1700"/>
              </a:lnSpc>
            </a:pPr>
            <a:r>
              <a:rPr lang="en-US" altLang="zh-CN" sz="1200" dirty="0">
                <a:latin typeface="Arial" panose="020B0604020202020204" pitchFamily="34" charset="0"/>
                <a:cs typeface="Arial" panose="020B0604020202020204" pitchFamily="34" charset="0"/>
              </a:rPr>
              <a:t>        </a:t>
            </a:r>
            <a:r>
              <a:rPr lang="en-US" altLang="zh-CN" sz="1200" dirty="0" err="1">
                <a:latin typeface="Arial" panose="020B0604020202020204" pitchFamily="34" charset="0"/>
                <a:cs typeface="Arial" panose="020B0604020202020204" pitchFamily="34" charset="0"/>
              </a:rPr>
              <a:t>ip</a:t>
            </a:r>
            <a:r>
              <a:rPr lang="en-US" altLang="zh-CN" sz="1200" dirty="0">
                <a:latin typeface="Arial" panose="020B0604020202020204" pitchFamily="34" charset="0"/>
                <a:cs typeface="Arial" panose="020B0604020202020204" pitchFamily="34" charset="0"/>
              </a:rPr>
              <a:t> = </a:t>
            </a:r>
            <a:r>
              <a:rPr lang="en-US" altLang="zh-CN" sz="1200" dirty="0" err="1">
                <a:latin typeface="Arial" panose="020B0604020202020204" pitchFamily="34" charset="0"/>
                <a:cs typeface="Arial" panose="020B0604020202020204" pitchFamily="34" charset="0"/>
              </a:rPr>
              <a:t>request.META.get</a:t>
            </a:r>
            <a:r>
              <a:rPr lang="en-US" altLang="zh-CN" sz="1200" dirty="0">
                <a:latin typeface="Arial" panose="020B0604020202020204" pitchFamily="34" charset="0"/>
                <a:cs typeface="Arial" panose="020B0604020202020204" pitchFamily="34" charset="0"/>
              </a:rPr>
              <a:t>('REMOTE_ADDR')</a:t>
            </a:r>
          </a:p>
          <a:p>
            <a:pPr>
              <a:lnSpc>
                <a:spcPts val="1700"/>
              </a:lnSpc>
            </a:pPr>
            <a:r>
              <a:rPr lang="en-US" altLang="zh-CN" sz="1200" dirty="0">
                <a:latin typeface="Arial" panose="020B0604020202020204" pitchFamily="34" charset="0"/>
                <a:cs typeface="Arial" panose="020B0604020202020204" pitchFamily="34" charset="0"/>
              </a:rPr>
              <a:t>    return </a:t>
            </a:r>
            <a:r>
              <a:rPr lang="en-US" altLang="zh-CN" sz="1200" dirty="0" err="1">
                <a:latin typeface="Arial" panose="020B0604020202020204" pitchFamily="34" charset="0"/>
                <a:cs typeface="Arial" panose="020B0604020202020204" pitchFamily="34" charset="0"/>
              </a:rPr>
              <a:t>ip</a:t>
            </a:r>
            <a:endParaRPr lang="en-US" altLang="zh-CN" sz="1200" dirty="0">
              <a:latin typeface="Arial" panose="020B0604020202020204" pitchFamily="34" charset="0"/>
              <a:cs typeface="Arial" panose="020B0604020202020204" pitchFamily="34" charset="0"/>
            </a:endParaRPr>
          </a:p>
          <a:p>
            <a:endParaRPr lang="zh-CN" altLang="en-US" sz="1600" dirty="0"/>
          </a:p>
        </p:txBody>
      </p:sp>
      <p:sp>
        <p:nvSpPr>
          <p:cNvPr id="12" name="矩形 11">
            <a:extLst>
              <a:ext uri="{FF2B5EF4-FFF2-40B4-BE49-F238E27FC236}">
                <a16:creationId xmlns:a16="http://schemas.microsoft.com/office/drawing/2014/main" id="{438C7BC5-1D91-4818-BD15-9E9AB150EB1C}"/>
              </a:ext>
            </a:extLst>
          </p:cNvPr>
          <p:cNvSpPr/>
          <p:nvPr/>
        </p:nvSpPr>
        <p:spPr>
          <a:xfrm>
            <a:off x="4050000" y="1239722"/>
            <a:ext cx="5374283" cy="17606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D1EEDE9A-3B53-43D2-A86F-2FE6EC8665B6}"/>
              </a:ext>
            </a:extLst>
          </p:cNvPr>
          <p:cNvSpPr/>
          <p:nvPr/>
        </p:nvSpPr>
        <p:spPr>
          <a:xfrm>
            <a:off x="3959888" y="3230657"/>
            <a:ext cx="2802486" cy="169071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0BEF3693-3610-4D22-9879-9C2EE565808D}"/>
              </a:ext>
            </a:extLst>
          </p:cNvPr>
          <p:cNvSpPr/>
          <p:nvPr/>
        </p:nvSpPr>
        <p:spPr>
          <a:xfrm>
            <a:off x="3939546" y="4962253"/>
            <a:ext cx="2822828" cy="64340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590361C-5E09-4717-9D63-187AC111997B}"/>
              </a:ext>
            </a:extLst>
          </p:cNvPr>
          <p:cNvSpPr/>
          <p:nvPr/>
        </p:nvSpPr>
        <p:spPr>
          <a:xfrm>
            <a:off x="6876881" y="3230657"/>
            <a:ext cx="2695194" cy="169071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7F9692EA-E324-4519-AB8D-66B2C47EB0AA}"/>
              </a:ext>
            </a:extLst>
          </p:cNvPr>
          <p:cNvSpPr/>
          <p:nvPr/>
        </p:nvSpPr>
        <p:spPr>
          <a:xfrm>
            <a:off x="6889809" y="4962253"/>
            <a:ext cx="2682266" cy="64340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1D200051-2499-4FFA-AC21-49CBAD3CE347}"/>
              </a:ext>
            </a:extLst>
          </p:cNvPr>
          <p:cNvGrpSpPr/>
          <p:nvPr/>
        </p:nvGrpSpPr>
        <p:grpSpPr>
          <a:xfrm>
            <a:off x="0" y="2429992"/>
            <a:ext cx="3978206" cy="4428008"/>
            <a:chOff x="0" y="2429992"/>
            <a:chExt cx="3978206" cy="4428008"/>
          </a:xfrm>
        </p:grpSpPr>
        <p:pic>
          <p:nvPicPr>
            <p:cNvPr id="21" name="图片 20">
              <a:extLst>
                <a:ext uri="{FF2B5EF4-FFF2-40B4-BE49-F238E27FC236}">
                  <a16:creationId xmlns:a16="http://schemas.microsoft.com/office/drawing/2014/main" id="{2EF4B2C8-A9CE-44A1-BE47-914F11A53702}"/>
                </a:ext>
              </a:extLst>
            </p:cNvPr>
            <p:cNvPicPr>
              <a:picLocks noChangeAspect="1"/>
            </p:cNvPicPr>
            <p:nvPr/>
          </p:nvPicPr>
          <p:blipFill rotWithShape="1">
            <a:blip r:embed="rId3">
              <a:extLst>
                <a:ext uri="{28A0092B-C50C-407E-A947-70E740481C1C}">
                  <a14:useLocalDpi xmlns:a14="http://schemas.microsoft.com/office/drawing/2010/main" val="0"/>
                </a:ext>
              </a:extLst>
            </a:blip>
            <a:srcRect l="34791" r="1" b="64604"/>
            <a:stretch/>
          </p:blipFill>
          <p:spPr>
            <a:xfrm>
              <a:off x="195209" y="2429992"/>
              <a:ext cx="3782997" cy="2002109"/>
            </a:xfrm>
            <a:prstGeom prst="rect">
              <a:avLst/>
            </a:prstGeom>
          </p:spPr>
        </p:pic>
        <p:grpSp>
          <p:nvGrpSpPr>
            <p:cNvPr id="23" name="组合 22">
              <a:extLst>
                <a:ext uri="{FF2B5EF4-FFF2-40B4-BE49-F238E27FC236}">
                  <a16:creationId xmlns:a16="http://schemas.microsoft.com/office/drawing/2014/main" id="{89F415F1-55B9-4E98-ADB8-22E38FAB3349}"/>
                </a:ext>
              </a:extLst>
            </p:cNvPr>
            <p:cNvGrpSpPr/>
            <p:nvPr/>
          </p:nvGrpSpPr>
          <p:grpSpPr>
            <a:xfrm>
              <a:off x="0" y="4824474"/>
              <a:ext cx="1759817" cy="2033526"/>
              <a:chOff x="164462" y="4511021"/>
              <a:chExt cx="1759817" cy="2033526"/>
            </a:xfrm>
          </p:grpSpPr>
          <p:pic>
            <p:nvPicPr>
              <p:cNvPr id="20" name="图片 19">
                <a:extLst>
                  <a:ext uri="{FF2B5EF4-FFF2-40B4-BE49-F238E27FC236}">
                    <a16:creationId xmlns:a16="http://schemas.microsoft.com/office/drawing/2014/main" id="{A906F776-1EC2-4323-B5F9-18AD760E59E2}"/>
                  </a:ext>
                </a:extLst>
              </p:cNvPr>
              <p:cNvPicPr>
                <a:picLocks noChangeAspect="1"/>
              </p:cNvPicPr>
              <p:nvPr/>
            </p:nvPicPr>
            <p:blipFill rotWithShape="1">
              <a:blip r:embed="rId3">
                <a:extLst>
                  <a:ext uri="{28A0092B-C50C-407E-A947-70E740481C1C}">
                    <a14:useLocalDpi xmlns:a14="http://schemas.microsoft.com/office/drawing/2010/main" val="0"/>
                  </a:ext>
                </a:extLst>
              </a:blip>
              <a:srcRect t="38739" r="45253"/>
              <a:stretch/>
            </p:blipFill>
            <p:spPr>
              <a:xfrm>
                <a:off x="164462" y="4676775"/>
                <a:ext cx="1711964" cy="1867772"/>
              </a:xfrm>
              <a:prstGeom prst="rect">
                <a:avLst/>
              </a:prstGeom>
            </p:spPr>
          </p:pic>
          <p:sp>
            <p:nvSpPr>
              <p:cNvPr id="22" name="椭圆 21">
                <a:extLst>
                  <a:ext uri="{FF2B5EF4-FFF2-40B4-BE49-F238E27FC236}">
                    <a16:creationId xmlns:a16="http://schemas.microsoft.com/office/drawing/2014/main" id="{ED76F582-AABF-4745-9F7C-90E14162D787}"/>
                  </a:ext>
                </a:extLst>
              </p:cNvPr>
              <p:cNvSpPr/>
              <p:nvPr/>
            </p:nvSpPr>
            <p:spPr>
              <a:xfrm>
                <a:off x="1481668" y="4511021"/>
                <a:ext cx="442611" cy="3315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94FC8D3D-5127-40AB-A8C5-3E026A6336FC}"/>
                </a:ext>
              </a:extLst>
            </p:cNvPr>
            <p:cNvSpPr txBox="1"/>
            <p:nvPr/>
          </p:nvSpPr>
          <p:spPr>
            <a:xfrm>
              <a:off x="874630" y="3075272"/>
              <a:ext cx="2527409" cy="923330"/>
            </a:xfrm>
            <a:prstGeom prst="rect">
              <a:avLst/>
            </a:prstGeom>
            <a:noFill/>
          </p:spPr>
          <p:txBody>
            <a:bodyPr wrap="square" rtlCol="0">
              <a:spAutoFit/>
            </a:bodyPr>
            <a:lstStyle/>
            <a:p>
              <a:pPr algn="just"/>
              <a:r>
                <a:rPr lang="en-US" altLang="zh-CN" dirty="0">
                  <a:latin typeface="Arial" panose="020B0604020202020204" pitchFamily="34" charset="0"/>
                  <a:cs typeface="Arial" panose="020B0604020202020204" pitchFamily="34" charset="0"/>
                </a:rPr>
                <a:t>problem description of the post can provide valuable information</a:t>
              </a:r>
              <a:endParaRPr lang="zh-CN" altLang="en-US" dirty="0">
                <a:latin typeface="Arial" panose="020B0604020202020204" pitchFamily="34" charset="0"/>
                <a:cs typeface="Arial" panose="020B0604020202020204" pitchFamily="34" charset="0"/>
              </a:endParaRPr>
            </a:p>
          </p:txBody>
        </p:sp>
        <p:pic>
          <p:nvPicPr>
            <p:cNvPr id="26" name="图片 25">
              <a:extLst>
                <a:ext uri="{FF2B5EF4-FFF2-40B4-BE49-F238E27FC236}">
                  <a16:creationId xmlns:a16="http://schemas.microsoft.com/office/drawing/2014/main" id="{6CC18458-3150-4602-B7A5-46D84E31F8C9}"/>
                </a:ext>
              </a:extLst>
            </p:cNvPr>
            <p:cNvPicPr>
              <a:picLocks noChangeAspect="1"/>
            </p:cNvPicPr>
            <p:nvPr/>
          </p:nvPicPr>
          <p:blipFill rotWithShape="1">
            <a:blip r:embed="rId3">
              <a:extLst>
                <a:ext uri="{28A0092B-C50C-407E-A947-70E740481C1C}">
                  <a14:useLocalDpi xmlns:a14="http://schemas.microsoft.com/office/drawing/2010/main" val="0"/>
                </a:ext>
              </a:extLst>
            </a:blip>
            <a:srcRect l="44832" t="34844" r="42417" b="56506"/>
            <a:stretch/>
          </p:blipFill>
          <p:spPr>
            <a:xfrm>
              <a:off x="1127867" y="4432101"/>
              <a:ext cx="739739" cy="489272"/>
            </a:xfrm>
            <a:prstGeom prst="rect">
              <a:avLst/>
            </a:prstGeom>
          </p:spPr>
        </p:pic>
      </p:grpSp>
    </p:spTree>
    <p:extLst>
      <p:ext uri="{BB962C8B-B14F-4D97-AF65-F5344CB8AC3E}">
        <p14:creationId xmlns:p14="http://schemas.microsoft.com/office/powerpoint/2010/main" val="2814777572"/>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16" grpId="0" animBg="1"/>
      <p:bldP spid="17" grpId="0" animBg="1"/>
      <p:bldP spid="17" grpId="1"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2">
            <a:extLst>
              <a:ext uri="{FF2B5EF4-FFF2-40B4-BE49-F238E27FC236}">
                <a16:creationId xmlns:a16="http://schemas.microsoft.com/office/drawing/2014/main" id="{DF2FE245-B2BC-4B9B-B835-4DD0BB852770}"/>
              </a:ext>
            </a:extLst>
          </p:cNvPr>
          <p:cNvSpPr txBox="1"/>
          <p:nvPr/>
        </p:nvSpPr>
        <p:spPr>
          <a:xfrm>
            <a:off x="1452687" y="157570"/>
            <a:ext cx="3288952" cy="523220"/>
          </a:xfrm>
          <a:prstGeom prst="rect">
            <a:avLst/>
          </a:prstGeom>
          <a:noFill/>
        </p:spPr>
        <p:txBody>
          <a:bodyPr wrap="square" rtlCol="0">
            <a:spAutoFit/>
          </a:bodyPr>
          <a:lstStyle/>
          <a:p>
            <a:pPr algn="ctr"/>
            <a:r>
              <a:rPr lang="en-US" altLang="zh-CN" sz="2800" b="1" dirty="0">
                <a:solidFill>
                  <a:srgbClr val="005DA2"/>
                </a:solidFill>
                <a:latin typeface="Arial" panose="020B0604020202020204" pitchFamily="34" charset="0"/>
                <a:ea typeface="微软雅黑" pitchFamily="34" charset="-122"/>
                <a:cs typeface="Arial" panose="020B0604020202020204" pitchFamily="34" charset="0"/>
              </a:rPr>
              <a:t>Approach</a:t>
            </a:r>
            <a:endParaRPr lang="zh-CN" altLang="en-US" sz="2800" b="1" dirty="0">
              <a:solidFill>
                <a:srgbClr val="005DA2"/>
              </a:solidFill>
              <a:latin typeface="Arial" panose="020B0604020202020204" pitchFamily="34" charset="0"/>
              <a:ea typeface="微软雅黑" pitchFamily="34" charset="-122"/>
              <a:cs typeface="Arial" panose="020B0604020202020204" pitchFamily="34" charset="0"/>
            </a:endParaRPr>
          </a:p>
        </p:txBody>
      </p:sp>
      <p:sp>
        <p:nvSpPr>
          <p:cNvPr id="3" name="矩形 2">
            <a:extLst>
              <a:ext uri="{FF2B5EF4-FFF2-40B4-BE49-F238E27FC236}">
                <a16:creationId xmlns:a16="http://schemas.microsoft.com/office/drawing/2014/main" id="{C4C6F8EA-492A-4FCD-95BB-021CFBD02FFE}"/>
              </a:ext>
            </a:extLst>
          </p:cNvPr>
          <p:cNvSpPr/>
          <p:nvPr/>
        </p:nvSpPr>
        <p:spPr>
          <a:xfrm>
            <a:off x="1788689" y="1096246"/>
            <a:ext cx="2613904" cy="5264376"/>
          </a:xfrm>
          <a:prstGeom prst="rect">
            <a:avLst/>
          </a:prstGeom>
          <a:noFill/>
          <a:ln w="28575">
            <a:solidFill>
              <a:srgbClr val="FFC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D82D28C7-678C-452A-8536-C164035E9E44}"/>
              </a:ext>
            </a:extLst>
          </p:cNvPr>
          <p:cNvSpPr/>
          <p:nvPr/>
        </p:nvSpPr>
        <p:spPr>
          <a:xfrm>
            <a:off x="4825460" y="1096246"/>
            <a:ext cx="3913053" cy="5264376"/>
          </a:xfrm>
          <a:prstGeom prst="rect">
            <a:avLst/>
          </a:prstGeom>
          <a:noFill/>
          <a:ln w="28575">
            <a:solidFill>
              <a:srgbClr val="FFC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圆角 11">
            <a:extLst>
              <a:ext uri="{FF2B5EF4-FFF2-40B4-BE49-F238E27FC236}">
                <a16:creationId xmlns:a16="http://schemas.microsoft.com/office/drawing/2014/main" id="{4936B93C-A13D-4031-A1E5-69A3E2FD92E1}"/>
              </a:ext>
            </a:extLst>
          </p:cNvPr>
          <p:cNvSpPr/>
          <p:nvPr/>
        </p:nvSpPr>
        <p:spPr>
          <a:xfrm>
            <a:off x="1961074" y="4978261"/>
            <a:ext cx="2228058" cy="736107"/>
          </a:xfrm>
          <a:prstGeom prst="roundRect">
            <a:avLst/>
          </a:prstGeom>
          <a:solidFill>
            <a:schemeClr val="bg1">
              <a:lumMod val="95000"/>
            </a:schemeClr>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443340B-F721-46AB-9706-01DF83221828}"/>
              </a:ext>
            </a:extLst>
          </p:cNvPr>
          <p:cNvSpPr/>
          <p:nvPr/>
        </p:nvSpPr>
        <p:spPr>
          <a:xfrm>
            <a:off x="1983669" y="4984017"/>
            <a:ext cx="2210779" cy="403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5FFE3E5A-32AC-46F7-89D7-3DEC4E0CA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6329" y="2529463"/>
            <a:ext cx="1365463" cy="406908"/>
          </a:xfrm>
          <a:prstGeom prst="rect">
            <a:avLst/>
          </a:prstGeom>
        </p:spPr>
      </p:pic>
      <p:sp>
        <p:nvSpPr>
          <p:cNvPr id="15" name="矩形: 圆角 14">
            <a:extLst>
              <a:ext uri="{FF2B5EF4-FFF2-40B4-BE49-F238E27FC236}">
                <a16:creationId xmlns:a16="http://schemas.microsoft.com/office/drawing/2014/main" id="{EC12238B-0163-40D4-B7F6-298062B4192D}"/>
              </a:ext>
            </a:extLst>
          </p:cNvPr>
          <p:cNvSpPr/>
          <p:nvPr/>
        </p:nvSpPr>
        <p:spPr>
          <a:xfrm>
            <a:off x="1975027" y="3279520"/>
            <a:ext cx="2228061" cy="585280"/>
          </a:xfrm>
          <a:prstGeom prst="roundRect">
            <a:avLst/>
          </a:prstGeom>
          <a:solidFill>
            <a:schemeClr val="bg1">
              <a:lumMod val="95000"/>
            </a:schemeClr>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EB6FCA41-BE40-421B-8841-E963F33759B3}"/>
              </a:ext>
            </a:extLst>
          </p:cNvPr>
          <p:cNvCxnSpPr>
            <a:cxnSpLocks/>
            <a:stCxn id="14" idx="2"/>
            <a:endCxn id="15" idx="0"/>
          </p:cNvCxnSpPr>
          <p:nvPr/>
        </p:nvCxnSpPr>
        <p:spPr>
          <a:xfrm flipH="1">
            <a:off x="3089058" y="2936371"/>
            <a:ext cx="3" cy="34314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7" name="文本框 16">
            <a:extLst>
              <a:ext uri="{FF2B5EF4-FFF2-40B4-BE49-F238E27FC236}">
                <a16:creationId xmlns:a16="http://schemas.microsoft.com/office/drawing/2014/main" id="{D3DBDE1A-8C35-4351-AF16-1984ADCE0C7D}"/>
              </a:ext>
            </a:extLst>
          </p:cNvPr>
          <p:cNvSpPr txBox="1"/>
          <p:nvPr/>
        </p:nvSpPr>
        <p:spPr>
          <a:xfrm>
            <a:off x="3045682" y="3007115"/>
            <a:ext cx="523150" cy="215444"/>
          </a:xfrm>
          <a:prstGeom prst="rect">
            <a:avLst/>
          </a:prstGeom>
          <a:noFill/>
        </p:spPr>
        <p:txBody>
          <a:bodyPr wrap="square" rtlCol="0">
            <a:spAutoFit/>
          </a:bodyPr>
          <a:lstStyle/>
          <a:p>
            <a:r>
              <a:rPr lang="en-US" altLang="zh-CN" sz="800" dirty="0">
                <a:latin typeface="Arial" panose="020B0604020202020204" pitchFamily="34" charset="0"/>
                <a:cs typeface="Arial" panose="020B0604020202020204" pitchFamily="34" charset="0"/>
              </a:rPr>
              <a:t>Filter</a:t>
            </a:r>
            <a:endParaRPr lang="zh-CN" altLang="en-US" sz="800" dirty="0">
              <a:latin typeface="Arial" panose="020B0604020202020204" pitchFamily="34" charset="0"/>
              <a:cs typeface="Arial" panose="020B0604020202020204" pitchFamily="34" charset="0"/>
            </a:endParaRPr>
          </a:p>
        </p:txBody>
      </p:sp>
      <p:sp>
        <p:nvSpPr>
          <p:cNvPr id="18" name="矩形: 圆角 17">
            <a:extLst>
              <a:ext uri="{FF2B5EF4-FFF2-40B4-BE49-F238E27FC236}">
                <a16:creationId xmlns:a16="http://schemas.microsoft.com/office/drawing/2014/main" id="{D368F9C5-E68F-4298-AB98-48A9B539E295}"/>
              </a:ext>
            </a:extLst>
          </p:cNvPr>
          <p:cNvSpPr/>
          <p:nvPr/>
        </p:nvSpPr>
        <p:spPr>
          <a:xfrm>
            <a:off x="1975030" y="4114440"/>
            <a:ext cx="2228058" cy="585280"/>
          </a:xfrm>
          <a:prstGeom prst="roundRect">
            <a:avLst/>
          </a:prstGeom>
          <a:solidFill>
            <a:schemeClr val="bg1">
              <a:lumMod val="95000"/>
            </a:schemeClr>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25DA0C72-CD52-4E84-A157-E6A90B486E6C}"/>
              </a:ext>
            </a:extLst>
          </p:cNvPr>
          <p:cNvCxnSpPr>
            <a:cxnSpLocks/>
            <a:stCxn id="15" idx="2"/>
            <a:endCxn id="18" idx="0"/>
          </p:cNvCxnSpPr>
          <p:nvPr/>
        </p:nvCxnSpPr>
        <p:spPr>
          <a:xfrm>
            <a:off x="3089058" y="3864800"/>
            <a:ext cx="1" cy="2496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0" name="流程图: 多文档 19">
            <a:extLst>
              <a:ext uri="{FF2B5EF4-FFF2-40B4-BE49-F238E27FC236}">
                <a16:creationId xmlns:a16="http://schemas.microsoft.com/office/drawing/2014/main" id="{074FD2FB-5D6F-42D4-9E34-14FFF17CFE1E}"/>
              </a:ext>
            </a:extLst>
          </p:cNvPr>
          <p:cNvSpPr/>
          <p:nvPr/>
        </p:nvSpPr>
        <p:spPr>
          <a:xfrm>
            <a:off x="2172966" y="4257203"/>
            <a:ext cx="543000" cy="319088"/>
          </a:xfrm>
          <a:prstGeom prst="flowChartMultidocumen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latin typeface="Arial" panose="020B0604020202020204" pitchFamily="34" charset="0"/>
                <a:cs typeface="Arial" panose="020B0604020202020204" pitchFamily="34" charset="0"/>
              </a:rPr>
              <a:t>Desc</a:t>
            </a:r>
            <a:endParaRPr lang="zh-CN" altLang="en-US" sz="800" dirty="0">
              <a:latin typeface="Arial" panose="020B0604020202020204" pitchFamily="34" charset="0"/>
              <a:cs typeface="Arial" panose="020B0604020202020204" pitchFamily="34" charset="0"/>
            </a:endParaRPr>
          </a:p>
        </p:txBody>
      </p:sp>
      <p:sp>
        <p:nvSpPr>
          <p:cNvPr id="21" name="流程图: 多文档 20">
            <a:extLst>
              <a:ext uri="{FF2B5EF4-FFF2-40B4-BE49-F238E27FC236}">
                <a16:creationId xmlns:a16="http://schemas.microsoft.com/office/drawing/2014/main" id="{8F7E7D67-8844-4AD0-8D56-B0C4181DFC8F}"/>
              </a:ext>
            </a:extLst>
          </p:cNvPr>
          <p:cNvSpPr/>
          <p:nvPr/>
        </p:nvSpPr>
        <p:spPr>
          <a:xfrm>
            <a:off x="2817559" y="4257203"/>
            <a:ext cx="543000" cy="319088"/>
          </a:xfrm>
          <a:prstGeom prst="flowChartMultidocumen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latin typeface="Arial" panose="020B0604020202020204" pitchFamily="34" charset="0"/>
                <a:cs typeface="Arial" panose="020B0604020202020204" pitchFamily="34" charset="0"/>
              </a:rPr>
              <a:t>Code</a:t>
            </a:r>
            <a:endParaRPr lang="zh-CN" altLang="en-US" sz="800" dirty="0">
              <a:latin typeface="Arial" panose="020B0604020202020204" pitchFamily="34" charset="0"/>
              <a:cs typeface="Arial" panose="020B0604020202020204" pitchFamily="34" charset="0"/>
            </a:endParaRPr>
          </a:p>
        </p:txBody>
      </p:sp>
      <p:sp>
        <p:nvSpPr>
          <p:cNvPr id="22" name="流程图: 多文档 21">
            <a:extLst>
              <a:ext uri="{FF2B5EF4-FFF2-40B4-BE49-F238E27FC236}">
                <a16:creationId xmlns:a16="http://schemas.microsoft.com/office/drawing/2014/main" id="{E463B785-C8F8-4A88-B043-40D8445EC36B}"/>
              </a:ext>
            </a:extLst>
          </p:cNvPr>
          <p:cNvSpPr/>
          <p:nvPr/>
        </p:nvSpPr>
        <p:spPr>
          <a:xfrm>
            <a:off x="3462152" y="4257203"/>
            <a:ext cx="543000" cy="319088"/>
          </a:xfrm>
          <a:prstGeom prst="flowChartMultidocumen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latin typeface="Arial" panose="020B0604020202020204" pitchFamily="34" charset="0"/>
                <a:cs typeface="Arial" panose="020B0604020202020204" pitchFamily="34" charset="0"/>
              </a:rPr>
              <a:t>Title</a:t>
            </a:r>
            <a:endParaRPr lang="zh-CN" altLang="en-US" sz="800" dirty="0">
              <a:latin typeface="Arial" panose="020B0604020202020204" pitchFamily="34" charset="0"/>
              <a:cs typeface="Arial" panose="020B0604020202020204" pitchFamily="34" charset="0"/>
            </a:endParaRPr>
          </a:p>
        </p:txBody>
      </p:sp>
      <p:pic>
        <p:nvPicPr>
          <p:cNvPr id="23" name="图片 22">
            <a:extLst>
              <a:ext uri="{FF2B5EF4-FFF2-40B4-BE49-F238E27FC236}">
                <a16:creationId xmlns:a16="http://schemas.microsoft.com/office/drawing/2014/main" id="{AB335048-218E-4B4B-8EC3-6F10990C7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9163" y="5088705"/>
            <a:ext cx="301119" cy="338336"/>
          </a:xfrm>
          <a:prstGeom prst="rect">
            <a:avLst/>
          </a:prstGeom>
        </p:spPr>
      </p:pic>
      <p:pic>
        <p:nvPicPr>
          <p:cNvPr id="24" name="图片 23">
            <a:extLst>
              <a:ext uri="{FF2B5EF4-FFF2-40B4-BE49-F238E27FC236}">
                <a16:creationId xmlns:a16="http://schemas.microsoft.com/office/drawing/2014/main" id="{CC02A0CA-9DBE-4F2D-9B84-BDE10413B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2518" y="5096987"/>
            <a:ext cx="338336" cy="338336"/>
          </a:xfrm>
          <a:prstGeom prst="rect">
            <a:avLst/>
          </a:prstGeom>
        </p:spPr>
      </p:pic>
      <p:cxnSp>
        <p:nvCxnSpPr>
          <p:cNvPr id="25" name="直接箭头连接符 24">
            <a:extLst>
              <a:ext uri="{FF2B5EF4-FFF2-40B4-BE49-F238E27FC236}">
                <a16:creationId xmlns:a16="http://schemas.microsoft.com/office/drawing/2014/main" id="{43CA9FAC-7586-4F5D-BCC4-B44030618D00}"/>
              </a:ext>
            </a:extLst>
          </p:cNvPr>
          <p:cNvCxnSpPr>
            <a:cxnSpLocks/>
            <a:stCxn id="18" idx="2"/>
            <a:endCxn id="13" idx="0"/>
          </p:cNvCxnSpPr>
          <p:nvPr/>
        </p:nvCxnSpPr>
        <p:spPr>
          <a:xfrm>
            <a:off x="3089059" y="4699720"/>
            <a:ext cx="0" cy="28429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77E71920-5D54-4C73-A455-32DC6FAE2F3E}"/>
              </a:ext>
            </a:extLst>
          </p:cNvPr>
          <p:cNvCxnSpPr>
            <a:cxnSpLocks/>
          </p:cNvCxnSpPr>
          <p:nvPr/>
        </p:nvCxnSpPr>
        <p:spPr>
          <a:xfrm>
            <a:off x="4758126" y="1411609"/>
            <a:ext cx="0" cy="4610100"/>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27" name="矩形: 圆角 26">
            <a:extLst>
              <a:ext uri="{FF2B5EF4-FFF2-40B4-BE49-F238E27FC236}">
                <a16:creationId xmlns:a16="http://schemas.microsoft.com/office/drawing/2014/main" id="{0F2C77BB-39CC-45B1-A3C9-CB513AD46CEF}"/>
              </a:ext>
            </a:extLst>
          </p:cNvPr>
          <p:cNvSpPr/>
          <p:nvPr/>
        </p:nvSpPr>
        <p:spPr>
          <a:xfrm>
            <a:off x="5131254" y="5110576"/>
            <a:ext cx="1118018" cy="305196"/>
          </a:xfrm>
          <a:prstGeom prst="roundRect">
            <a:avLst/>
          </a:prstGeom>
          <a:solidFill>
            <a:srgbClr val="D9EAD3"/>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00" dirty="0">
                <a:latin typeface="Arial" panose="020B0604020202020204" pitchFamily="34" charset="0"/>
                <a:cs typeface="Arial" panose="020B0604020202020204" pitchFamily="34" charset="0"/>
              </a:rPr>
              <a:t>C#: Input Text</a:t>
            </a:r>
          </a:p>
        </p:txBody>
      </p:sp>
      <p:sp>
        <p:nvSpPr>
          <p:cNvPr id="28" name="矩形: 圆角 27">
            <a:extLst>
              <a:ext uri="{FF2B5EF4-FFF2-40B4-BE49-F238E27FC236}">
                <a16:creationId xmlns:a16="http://schemas.microsoft.com/office/drawing/2014/main" id="{27EE41AA-D993-4C98-BB82-12F429BCD882}"/>
              </a:ext>
            </a:extLst>
          </p:cNvPr>
          <p:cNvSpPr/>
          <p:nvPr/>
        </p:nvSpPr>
        <p:spPr>
          <a:xfrm>
            <a:off x="7367290" y="5550384"/>
            <a:ext cx="1328792" cy="305196"/>
          </a:xfrm>
          <a:prstGeom prst="roundRect">
            <a:avLst/>
          </a:prstGeom>
          <a:solidFill>
            <a:srgbClr val="CFE1F3"/>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00" dirty="0">
                <a:latin typeface="Arial" panose="020B0604020202020204" pitchFamily="34" charset="0"/>
                <a:cs typeface="Arial" panose="020B0604020202020204" pitchFamily="34" charset="0"/>
              </a:rPr>
              <a:t>Python: Input Text</a:t>
            </a:r>
          </a:p>
        </p:txBody>
      </p:sp>
      <p:sp>
        <p:nvSpPr>
          <p:cNvPr id="29" name="矩形: 圆角 28">
            <a:extLst>
              <a:ext uri="{FF2B5EF4-FFF2-40B4-BE49-F238E27FC236}">
                <a16:creationId xmlns:a16="http://schemas.microsoft.com/office/drawing/2014/main" id="{9662D938-6694-4B61-BB2C-50871F73FBFE}"/>
              </a:ext>
            </a:extLst>
          </p:cNvPr>
          <p:cNvSpPr/>
          <p:nvPr/>
        </p:nvSpPr>
        <p:spPr>
          <a:xfrm>
            <a:off x="5739720" y="5565597"/>
            <a:ext cx="1118018" cy="305196"/>
          </a:xfrm>
          <a:prstGeom prst="roundRect">
            <a:avLst/>
          </a:prstGeom>
          <a:solidFill>
            <a:srgbClr val="F4CCCC"/>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00" dirty="0">
                <a:latin typeface="Arial" panose="020B0604020202020204" pitchFamily="34" charset="0"/>
                <a:cs typeface="Arial" panose="020B0604020202020204" pitchFamily="34" charset="0"/>
              </a:rPr>
              <a:t>Java: Input Text</a:t>
            </a:r>
          </a:p>
        </p:txBody>
      </p:sp>
      <p:sp>
        <p:nvSpPr>
          <p:cNvPr id="30" name="矩形: 圆角 29">
            <a:extLst>
              <a:ext uri="{FF2B5EF4-FFF2-40B4-BE49-F238E27FC236}">
                <a16:creationId xmlns:a16="http://schemas.microsoft.com/office/drawing/2014/main" id="{546B35C0-4F06-43D6-B05F-547940662854}"/>
              </a:ext>
            </a:extLst>
          </p:cNvPr>
          <p:cNvSpPr/>
          <p:nvPr/>
        </p:nvSpPr>
        <p:spPr>
          <a:xfrm>
            <a:off x="6466300" y="5107804"/>
            <a:ext cx="1118018" cy="305196"/>
          </a:xfrm>
          <a:prstGeom prst="roundRect">
            <a:avLst/>
          </a:prstGeom>
          <a:solidFill>
            <a:srgbClr val="FFF2CC"/>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00" dirty="0">
                <a:latin typeface="Arial" panose="020B0604020202020204" pitchFamily="34" charset="0"/>
                <a:cs typeface="Arial" panose="020B0604020202020204" pitchFamily="34" charset="0"/>
              </a:rPr>
              <a:t>JS: Input Text</a:t>
            </a:r>
          </a:p>
        </p:txBody>
      </p:sp>
      <p:cxnSp>
        <p:nvCxnSpPr>
          <p:cNvPr id="31" name="连接符: 曲线 30">
            <a:extLst>
              <a:ext uri="{FF2B5EF4-FFF2-40B4-BE49-F238E27FC236}">
                <a16:creationId xmlns:a16="http://schemas.microsoft.com/office/drawing/2014/main" id="{02B11AF6-84CD-4277-BF3F-C596D4579017}"/>
              </a:ext>
            </a:extLst>
          </p:cNvPr>
          <p:cNvCxnSpPr>
            <a:cxnSpLocks/>
          </p:cNvCxnSpPr>
          <p:nvPr/>
        </p:nvCxnSpPr>
        <p:spPr>
          <a:xfrm>
            <a:off x="4194447" y="5316217"/>
            <a:ext cx="814639" cy="310264"/>
          </a:xfrm>
          <a:prstGeom prst="curved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E8F12D72-B9E8-4BA0-864A-183AEDD421FC}"/>
              </a:ext>
            </a:extLst>
          </p:cNvPr>
          <p:cNvSpPr/>
          <p:nvPr/>
        </p:nvSpPr>
        <p:spPr>
          <a:xfrm>
            <a:off x="5009087" y="5061547"/>
            <a:ext cx="3711437" cy="868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423EFCA2-22A0-43BE-80D6-1E9FAEF25E90}"/>
              </a:ext>
            </a:extLst>
          </p:cNvPr>
          <p:cNvSpPr/>
          <p:nvPr/>
        </p:nvSpPr>
        <p:spPr>
          <a:xfrm>
            <a:off x="5562037" y="3029365"/>
            <a:ext cx="2022282" cy="1666422"/>
          </a:xfrm>
          <a:prstGeom prst="rect">
            <a:avLst/>
          </a:prstGeom>
          <a:solidFill>
            <a:schemeClr val="bg1">
              <a:lumMod val="95000"/>
            </a:schemeClr>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EA488E58-CB7C-4991-8FEA-018E316A78B4}"/>
              </a:ext>
            </a:extLst>
          </p:cNvPr>
          <p:cNvSpPr/>
          <p:nvPr/>
        </p:nvSpPr>
        <p:spPr>
          <a:xfrm>
            <a:off x="5759470" y="4017649"/>
            <a:ext cx="1607820" cy="529401"/>
          </a:xfrm>
          <a:prstGeom prst="roundRect">
            <a:avLst/>
          </a:prstGeom>
          <a:solidFill>
            <a:srgbClr val="E4EE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Arial" panose="020B0604020202020204" pitchFamily="34" charset="0"/>
                <a:cs typeface="Arial" panose="020B0604020202020204" pitchFamily="34" charset="0"/>
              </a:rPr>
              <a:t>Transformer-based</a:t>
            </a:r>
          </a:p>
          <a:p>
            <a:pPr algn="ctr"/>
            <a:r>
              <a:rPr lang="en-US" altLang="zh-CN" sz="1000" dirty="0">
                <a:solidFill>
                  <a:schemeClr val="tx1"/>
                </a:solidFill>
                <a:latin typeface="Arial" panose="020B0604020202020204" pitchFamily="34" charset="0"/>
                <a:cs typeface="Arial" panose="020B0604020202020204" pitchFamily="34" charset="0"/>
              </a:rPr>
              <a:t>Bidirectional Encoder</a:t>
            </a:r>
            <a:endParaRPr lang="zh-CN" altLang="en-US" sz="1000" dirty="0">
              <a:solidFill>
                <a:schemeClr val="tx1"/>
              </a:solidFill>
              <a:latin typeface="Arial" panose="020B0604020202020204" pitchFamily="34" charset="0"/>
              <a:cs typeface="Arial" panose="020B0604020202020204" pitchFamily="34" charset="0"/>
            </a:endParaRPr>
          </a:p>
        </p:txBody>
      </p:sp>
      <p:sp>
        <p:nvSpPr>
          <p:cNvPr id="35" name="矩形: 圆角 34">
            <a:extLst>
              <a:ext uri="{FF2B5EF4-FFF2-40B4-BE49-F238E27FC236}">
                <a16:creationId xmlns:a16="http://schemas.microsoft.com/office/drawing/2014/main" id="{6DAA9953-A46A-484E-BAFB-F4EE672B3E94}"/>
              </a:ext>
            </a:extLst>
          </p:cNvPr>
          <p:cNvSpPr/>
          <p:nvPr/>
        </p:nvSpPr>
        <p:spPr>
          <a:xfrm>
            <a:off x="5759470" y="3199033"/>
            <a:ext cx="1607820" cy="529401"/>
          </a:xfrm>
          <a:prstGeom prst="roundRect">
            <a:avLst/>
          </a:prstGeom>
          <a:solidFill>
            <a:srgbClr val="F8F1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Arial" panose="020B0604020202020204" pitchFamily="34" charset="0"/>
                <a:cs typeface="Arial" panose="020B0604020202020204" pitchFamily="34" charset="0"/>
              </a:rPr>
              <a:t>Transformer-based</a:t>
            </a:r>
          </a:p>
          <a:p>
            <a:pPr algn="ctr"/>
            <a:r>
              <a:rPr lang="en-US" altLang="zh-CN" sz="1000" dirty="0">
                <a:solidFill>
                  <a:schemeClr val="tx1"/>
                </a:solidFill>
                <a:latin typeface="Arial" panose="020B0604020202020204" pitchFamily="34" charset="0"/>
                <a:cs typeface="Arial" panose="020B0604020202020204" pitchFamily="34" charset="0"/>
              </a:rPr>
              <a:t>Autoregressive Decoder</a:t>
            </a:r>
            <a:endParaRPr lang="zh-CN" altLang="en-US" sz="1000" dirty="0">
              <a:solidFill>
                <a:schemeClr val="tx1"/>
              </a:solidFill>
              <a:latin typeface="Arial" panose="020B0604020202020204" pitchFamily="34" charset="0"/>
              <a:cs typeface="Arial" panose="020B0604020202020204" pitchFamily="34" charset="0"/>
            </a:endParaRPr>
          </a:p>
        </p:txBody>
      </p:sp>
      <p:cxnSp>
        <p:nvCxnSpPr>
          <p:cNvPr id="36" name="连接符: 曲线 35">
            <a:extLst>
              <a:ext uri="{FF2B5EF4-FFF2-40B4-BE49-F238E27FC236}">
                <a16:creationId xmlns:a16="http://schemas.microsoft.com/office/drawing/2014/main" id="{A9E0C7E1-13ED-48BF-922E-BEECC4C2009D}"/>
              </a:ext>
            </a:extLst>
          </p:cNvPr>
          <p:cNvCxnSpPr>
            <a:cxnSpLocks/>
            <a:stCxn id="27" idx="0"/>
            <a:endCxn id="34" idx="2"/>
          </p:cNvCxnSpPr>
          <p:nvPr/>
        </p:nvCxnSpPr>
        <p:spPr>
          <a:xfrm rot="5400000" flipH="1" flipV="1">
            <a:off x="5845058" y="4392255"/>
            <a:ext cx="563526" cy="873117"/>
          </a:xfrm>
          <a:prstGeom prst="curvedConnector3">
            <a:avLst>
              <a:gd name="adj1"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连接符: 曲线 36">
            <a:extLst>
              <a:ext uri="{FF2B5EF4-FFF2-40B4-BE49-F238E27FC236}">
                <a16:creationId xmlns:a16="http://schemas.microsoft.com/office/drawing/2014/main" id="{324AB693-C8B5-43E3-A685-C5F6A9EC11F0}"/>
              </a:ext>
            </a:extLst>
          </p:cNvPr>
          <p:cNvCxnSpPr>
            <a:cxnSpLocks/>
            <a:stCxn id="29" idx="0"/>
            <a:endCxn id="34" idx="2"/>
          </p:cNvCxnSpPr>
          <p:nvPr/>
        </p:nvCxnSpPr>
        <p:spPr>
          <a:xfrm rot="5400000" flipH="1" flipV="1">
            <a:off x="5921781" y="4923999"/>
            <a:ext cx="1018547" cy="264651"/>
          </a:xfrm>
          <a:prstGeom prst="curvedConnector3">
            <a:avLst>
              <a:gd name="adj1"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连接符: 曲线 37">
            <a:extLst>
              <a:ext uri="{FF2B5EF4-FFF2-40B4-BE49-F238E27FC236}">
                <a16:creationId xmlns:a16="http://schemas.microsoft.com/office/drawing/2014/main" id="{7336636B-5B3C-4704-B63D-922B5CA416E2}"/>
              </a:ext>
            </a:extLst>
          </p:cNvPr>
          <p:cNvCxnSpPr>
            <a:cxnSpLocks/>
            <a:stCxn id="30" idx="0"/>
            <a:endCxn id="34" idx="2"/>
          </p:cNvCxnSpPr>
          <p:nvPr/>
        </p:nvCxnSpPr>
        <p:spPr>
          <a:xfrm rot="16200000" flipV="1">
            <a:off x="6513968" y="4596462"/>
            <a:ext cx="560754" cy="461929"/>
          </a:xfrm>
          <a:prstGeom prst="curvedConnector3">
            <a:avLst>
              <a:gd name="adj1" fmla="val 3548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连接符: 曲线 38">
            <a:extLst>
              <a:ext uri="{FF2B5EF4-FFF2-40B4-BE49-F238E27FC236}">
                <a16:creationId xmlns:a16="http://schemas.microsoft.com/office/drawing/2014/main" id="{5DFA071C-A36D-4627-8A7D-D6A516BC8B85}"/>
              </a:ext>
            </a:extLst>
          </p:cNvPr>
          <p:cNvCxnSpPr>
            <a:cxnSpLocks/>
            <a:stCxn id="28" idx="0"/>
            <a:endCxn id="34" idx="2"/>
          </p:cNvCxnSpPr>
          <p:nvPr/>
        </p:nvCxnSpPr>
        <p:spPr>
          <a:xfrm rot="16200000" flipV="1">
            <a:off x="6795866" y="4314564"/>
            <a:ext cx="1003334" cy="1468306"/>
          </a:xfrm>
          <a:prstGeom prst="curvedConnector3">
            <a:avLst>
              <a:gd name="adj1"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矩形: 圆角 39">
            <a:extLst>
              <a:ext uri="{FF2B5EF4-FFF2-40B4-BE49-F238E27FC236}">
                <a16:creationId xmlns:a16="http://schemas.microsoft.com/office/drawing/2014/main" id="{129AA327-2769-4D75-86EE-29D5C870E6EA}"/>
              </a:ext>
            </a:extLst>
          </p:cNvPr>
          <p:cNvSpPr/>
          <p:nvPr/>
        </p:nvSpPr>
        <p:spPr>
          <a:xfrm>
            <a:off x="4880293" y="2457246"/>
            <a:ext cx="1118018" cy="305196"/>
          </a:xfrm>
          <a:prstGeom prst="roundRect">
            <a:avLst/>
          </a:prstGeom>
          <a:solidFill>
            <a:srgbClr val="D9EAD3"/>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00" dirty="0">
                <a:latin typeface="Arial" panose="020B0604020202020204" pitchFamily="34" charset="0"/>
                <a:cs typeface="Arial" panose="020B0604020202020204" pitchFamily="34" charset="0"/>
              </a:rPr>
              <a:t>Target C# Title</a:t>
            </a:r>
          </a:p>
        </p:txBody>
      </p:sp>
      <p:sp>
        <p:nvSpPr>
          <p:cNvPr id="41" name="矩形: 圆角 40">
            <a:extLst>
              <a:ext uri="{FF2B5EF4-FFF2-40B4-BE49-F238E27FC236}">
                <a16:creationId xmlns:a16="http://schemas.microsoft.com/office/drawing/2014/main" id="{202F4703-22F3-4D02-A4A8-29302CCEB64C}"/>
              </a:ext>
            </a:extLst>
          </p:cNvPr>
          <p:cNvSpPr/>
          <p:nvPr/>
        </p:nvSpPr>
        <p:spPr>
          <a:xfrm>
            <a:off x="5439746" y="2015433"/>
            <a:ext cx="1171123" cy="305196"/>
          </a:xfrm>
          <a:prstGeom prst="roundRect">
            <a:avLst/>
          </a:prstGeom>
          <a:solidFill>
            <a:srgbClr val="F4CCCC"/>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00" dirty="0">
                <a:latin typeface="Arial" panose="020B0604020202020204" pitchFamily="34" charset="0"/>
                <a:cs typeface="Arial" panose="020B0604020202020204" pitchFamily="34" charset="0"/>
              </a:rPr>
              <a:t>Target Java Title</a:t>
            </a:r>
          </a:p>
        </p:txBody>
      </p:sp>
      <p:sp>
        <p:nvSpPr>
          <p:cNvPr id="42" name="矩形: 圆角 41">
            <a:extLst>
              <a:ext uri="{FF2B5EF4-FFF2-40B4-BE49-F238E27FC236}">
                <a16:creationId xmlns:a16="http://schemas.microsoft.com/office/drawing/2014/main" id="{71E35CD0-D77C-4FCB-9632-FE07B288D68E}"/>
              </a:ext>
            </a:extLst>
          </p:cNvPr>
          <p:cNvSpPr/>
          <p:nvPr/>
        </p:nvSpPr>
        <p:spPr>
          <a:xfrm>
            <a:off x="7030022" y="2009432"/>
            <a:ext cx="1293282" cy="305196"/>
          </a:xfrm>
          <a:prstGeom prst="roundRect">
            <a:avLst/>
          </a:prstGeom>
          <a:solidFill>
            <a:srgbClr val="CFE1F3"/>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00" dirty="0">
                <a:latin typeface="Arial" panose="020B0604020202020204" pitchFamily="34" charset="0"/>
                <a:cs typeface="Arial" panose="020B0604020202020204" pitchFamily="34" charset="0"/>
              </a:rPr>
              <a:t>Target Python Title</a:t>
            </a:r>
          </a:p>
        </p:txBody>
      </p:sp>
      <p:sp>
        <p:nvSpPr>
          <p:cNvPr id="44" name="矩形: 圆角 43">
            <a:extLst>
              <a:ext uri="{FF2B5EF4-FFF2-40B4-BE49-F238E27FC236}">
                <a16:creationId xmlns:a16="http://schemas.microsoft.com/office/drawing/2014/main" id="{63477408-251C-44DE-B041-F986C67DB3D4}"/>
              </a:ext>
            </a:extLst>
          </p:cNvPr>
          <p:cNvSpPr/>
          <p:nvPr/>
        </p:nvSpPr>
        <p:spPr>
          <a:xfrm>
            <a:off x="6341008" y="2451245"/>
            <a:ext cx="1047593" cy="305196"/>
          </a:xfrm>
          <a:prstGeom prst="roundRect">
            <a:avLst/>
          </a:prstGeom>
          <a:solidFill>
            <a:srgbClr val="FFF2CC"/>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00" dirty="0">
                <a:latin typeface="Arial" panose="020B0604020202020204" pitchFamily="34" charset="0"/>
                <a:cs typeface="Arial" panose="020B0604020202020204" pitchFamily="34" charset="0"/>
              </a:rPr>
              <a:t>Target JS Title</a:t>
            </a:r>
          </a:p>
        </p:txBody>
      </p:sp>
      <p:cxnSp>
        <p:nvCxnSpPr>
          <p:cNvPr id="45" name="连接符: 曲线 44">
            <a:extLst>
              <a:ext uri="{FF2B5EF4-FFF2-40B4-BE49-F238E27FC236}">
                <a16:creationId xmlns:a16="http://schemas.microsoft.com/office/drawing/2014/main" id="{F5F66BC2-70A1-4E5F-9ED2-452BFB9A9D51}"/>
              </a:ext>
            </a:extLst>
          </p:cNvPr>
          <p:cNvCxnSpPr>
            <a:cxnSpLocks/>
            <a:stCxn id="35" idx="0"/>
            <a:endCxn id="40" idx="2"/>
          </p:cNvCxnSpPr>
          <p:nvPr/>
        </p:nvCxnSpPr>
        <p:spPr>
          <a:xfrm rot="16200000" flipV="1">
            <a:off x="5783046" y="2418699"/>
            <a:ext cx="436591" cy="1124078"/>
          </a:xfrm>
          <a:prstGeom prst="curvedConnector3">
            <a:avLst>
              <a:gd name="adj1"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连接符: 曲线 45">
            <a:extLst>
              <a:ext uri="{FF2B5EF4-FFF2-40B4-BE49-F238E27FC236}">
                <a16:creationId xmlns:a16="http://schemas.microsoft.com/office/drawing/2014/main" id="{F40D9805-6041-4047-A19B-7CCF56F06537}"/>
              </a:ext>
            </a:extLst>
          </p:cNvPr>
          <p:cNvCxnSpPr>
            <a:cxnSpLocks/>
            <a:stCxn id="35" idx="0"/>
            <a:endCxn id="41" idx="2"/>
          </p:cNvCxnSpPr>
          <p:nvPr/>
        </p:nvCxnSpPr>
        <p:spPr>
          <a:xfrm rot="16200000" flipV="1">
            <a:off x="5855142" y="2490795"/>
            <a:ext cx="878404" cy="538072"/>
          </a:xfrm>
          <a:prstGeom prst="curvedConnector3">
            <a:avLst>
              <a:gd name="adj1"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连接符: 曲线 46">
            <a:extLst>
              <a:ext uri="{FF2B5EF4-FFF2-40B4-BE49-F238E27FC236}">
                <a16:creationId xmlns:a16="http://schemas.microsoft.com/office/drawing/2014/main" id="{1A81DCB1-D85B-476E-AAAB-092589983E90}"/>
              </a:ext>
            </a:extLst>
          </p:cNvPr>
          <p:cNvCxnSpPr>
            <a:cxnSpLocks/>
            <a:stCxn id="35" idx="0"/>
            <a:endCxn id="44" idx="2"/>
          </p:cNvCxnSpPr>
          <p:nvPr/>
        </p:nvCxnSpPr>
        <p:spPr>
          <a:xfrm rot="5400000" flipH="1" flipV="1">
            <a:off x="6492796" y="2827025"/>
            <a:ext cx="442592" cy="301425"/>
          </a:xfrm>
          <a:prstGeom prst="curvedConnector3">
            <a:avLst>
              <a:gd name="adj1"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连接符: 曲线 47">
            <a:extLst>
              <a:ext uri="{FF2B5EF4-FFF2-40B4-BE49-F238E27FC236}">
                <a16:creationId xmlns:a16="http://schemas.microsoft.com/office/drawing/2014/main" id="{EB9755DF-752C-4A4A-BCE0-67C06D2D0DC5}"/>
              </a:ext>
            </a:extLst>
          </p:cNvPr>
          <p:cNvCxnSpPr>
            <a:cxnSpLocks/>
            <a:stCxn id="35" idx="0"/>
            <a:endCxn id="42" idx="2"/>
          </p:cNvCxnSpPr>
          <p:nvPr/>
        </p:nvCxnSpPr>
        <p:spPr>
          <a:xfrm rot="5400000" flipH="1" flipV="1">
            <a:off x="6677819" y="2200190"/>
            <a:ext cx="884405" cy="1113283"/>
          </a:xfrm>
          <a:prstGeom prst="curvedConnector3">
            <a:avLst>
              <a:gd name="adj1" fmla="val 2663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箭头: 下 48">
            <a:extLst>
              <a:ext uri="{FF2B5EF4-FFF2-40B4-BE49-F238E27FC236}">
                <a16:creationId xmlns:a16="http://schemas.microsoft.com/office/drawing/2014/main" id="{DF33AEB1-FD9A-4285-BC86-FABABA148524}"/>
              </a:ext>
            </a:extLst>
          </p:cNvPr>
          <p:cNvSpPr/>
          <p:nvPr/>
        </p:nvSpPr>
        <p:spPr>
          <a:xfrm rot="10800000">
            <a:off x="6524355" y="3743646"/>
            <a:ext cx="86514" cy="271229"/>
          </a:xfrm>
          <a:prstGeom prst="downArrow">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F84462B3-34B4-44F8-A700-DD3DFABD4D81}"/>
              </a:ext>
            </a:extLst>
          </p:cNvPr>
          <p:cNvSpPr txBox="1"/>
          <p:nvPr/>
        </p:nvSpPr>
        <p:spPr>
          <a:xfrm>
            <a:off x="7584318" y="3719376"/>
            <a:ext cx="843313" cy="400110"/>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Pretrained T5 model</a:t>
            </a:r>
            <a:endParaRPr lang="zh-CN" altLang="en-US" sz="1000" dirty="0">
              <a:latin typeface="Arial" panose="020B0604020202020204" pitchFamily="34" charset="0"/>
              <a:cs typeface="Arial" panose="020B0604020202020204" pitchFamily="34" charset="0"/>
            </a:endParaRPr>
          </a:p>
        </p:txBody>
      </p:sp>
      <p:cxnSp>
        <p:nvCxnSpPr>
          <p:cNvPr id="51" name="直接连接符 50">
            <a:extLst>
              <a:ext uri="{FF2B5EF4-FFF2-40B4-BE49-F238E27FC236}">
                <a16:creationId xmlns:a16="http://schemas.microsoft.com/office/drawing/2014/main" id="{A004CF06-BF48-44F4-9310-DC9FFF0F5298}"/>
              </a:ext>
            </a:extLst>
          </p:cNvPr>
          <p:cNvCxnSpPr>
            <a:cxnSpLocks/>
          </p:cNvCxnSpPr>
          <p:nvPr/>
        </p:nvCxnSpPr>
        <p:spPr>
          <a:xfrm>
            <a:off x="8797307" y="1411609"/>
            <a:ext cx="0" cy="4621875"/>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52" name="矩形: 圆角 51">
            <a:extLst>
              <a:ext uri="{FF2B5EF4-FFF2-40B4-BE49-F238E27FC236}">
                <a16:creationId xmlns:a16="http://schemas.microsoft.com/office/drawing/2014/main" id="{A663390B-6B6A-489D-BC43-5F2D9CE68D59}"/>
              </a:ext>
            </a:extLst>
          </p:cNvPr>
          <p:cNvSpPr/>
          <p:nvPr/>
        </p:nvSpPr>
        <p:spPr>
          <a:xfrm>
            <a:off x="9297205" y="4208779"/>
            <a:ext cx="1064713" cy="305925"/>
          </a:xfrm>
          <a:prstGeom prst="roundRect">
            <a:avLst/>
          </a:prstGeom>
          <a:solidFill>
            <a:srgbClr val="CBD3F3"/>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00" dirty="0">
                <a:latin typeface="Arial" panose="020B0604020202020204" pitchFamily="34" charset="0"/>
                <a:cs typeface="Arial" panose="020B0604020202020204" pitchFamily="34" charset="0"/>
              </a:rPr>
              <a:t>Input Text</a:t>
            </a:r>
          </a:p>
        </p:txBody>
      </p:sp>
      <p:sp>
        <p:nvSpPr>
          <p:cNvPr id="53" name="流程图: 多文档 52">
            <a:extLst>
              <a:ext uri="{FF2B5EF4-FFF2-40B4-BE49-F238E27FC236}">
                <a16:creationId xmlns:a16="http://schemas.microsoft.com/office/drawing/2014/main" id="{968A25BB-98D6-4A41-8F45-CE7981DC30A1}"/>
              </a:ext>
            </a:extLst>
          </p:cNvPr>
          <p:cNvSpPr/>
          <p:nvPr/>
        </p:nvSpPr>
        <p:spPr>
          <a:xfrm>
            <a:off x="9922821" y="5128195"/>
            <a:ext cx="523251" cy="319088"/>
          </a:xfrm>
          <a:prstGeom prst="flowChartMultidocumen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latin typeface="Arial" panose="020B0604020202020204" pitchFamily="34" charset="0"/>
                <a:cs typeface="Arial" panose="020B0604020202020204" pitchFamily="34" charset="0"/>
              </a:rPr>
              <a:t>Desc</a:t>
            </a:r>
            <a:endParaRPr lang="zh-CN" altLang="en-US" sz="800" dirty="0">
              <a:latin typeface="Arial" panose="020B0604020202020204" pitchFamily="34" charset="0"/>
              <a:cs typeface="Arial" panose="020B0604020202020204" pitchFamily="34" charset="0"/>
            </a:endParaRPr>
          </a:p>
        </p:txBody>
      </p:sp>
      <p:sp>
        <p:nvSpPr>
          <p:cNvPr id="54" name="流程图: 多文档 53">
            <a:extLst>
              <a:ext uri="{FF2B5EF4-FFF2-40B4-BE49-F238E27FC236}">
                <a16:creationId xmlns:a16="http://schemas.microsoft.com/office/drawing/2014/main" id="{2B0668CB-6611-4C5F-98DC-62488517E3BD}"/>
              </a:ext>
            </a:extLst>
          </p:cNvPr>
          <p:cNvSpPr/>
          <p:nvPr/>
        </p:nvSpPr>
        <p:spPr>
          <a:xfrm>
            <a:off x="9100077" y="5152433"/>
            <a:ext cx="527469" cy="319088"/>
          </a:xfrm>
          <a:prstGeom prst="flowChartMultidocumen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800" dirty="0">
                <a:latin typeface="Arial" panose="020B0604020202020204" pitchFamily="34" charset="0"/>
                <a:cs typeface="Arial" panose="020B0604020202020204" pitchFamily="34" charset="0"/>
              </a:rPr>
              <a:t>Code</a:t>
            </a:r>
            <a:endParaRPr lang="zh-CN" altLang="en-US" sz="800" dirty="0">
              <a:latin typeface="Arial" panose="020B0604020202020204" pitchFamily="34" charset="0"/>
              <a:cs typeface="Arial" panose="020B0604020202020204" pitchFamily="34" charset="0"/>
            </a:endParaRPr>
          </a:p>
        </p:txBody>
      </p:sp>
      <p:cxnSp>
        <p:nvCxnSpPr>
          <p:cNvPr id="55" name="连接符: 肘形 54">
            <a:extLst>
              <a:ext uri="{FF2B5EF4-FFF2-40B4-BE49-F238E27FC236}">
                <a16:creationId xmlns:a16="http://schemas.microsoft.com/office/drawing/2014/main" id="{ECF2F856-DE72-4159-A527-268604ABFD7A}"/>
              </a:ext>
            </a:extLst>
          </p:cNvPr>
          <p:cNvCxnSpPr>
            <a:cxnSpLocks/>
            <a:stCxn id="54" idx="0"/>
            <a:endCxn id="57" idx="2"/>
          </p:cNvCxnSpPr>
          <p:nvPr/>
        </p:nvCxnSpPr>
        <p:spPr>
          <a:xfrm rot="5400000" flipH="1" flipV="1">
            <a:off x="9417665" y="4847439"/>
            <a:ext cx="287428" cy="322561"/>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56" name="连接符: 肘形 55">
            <a:extLst>
              <a:ext uri="{FF2B5EF4-FFF2-40B4-BE49-F238E27FC236}">
                <a16:creationId xmlns:a16="http://schemas.microsoft.com/office/drawing/2014/main" id="{1FF84DED-5558-4A73-A291-C6FC5E4F8C9D}"/>
              </a:ext>
            </a:extLst>
          </p:cNvPr>
          <p:cNvCxnSpPr>
            <a:cxnSpLocks/>
            <a:stCxn id="53" idx="0"/>
            <a:endCxn id="57" idx="6"/>
          </p:cNvCxnSpPr>
          <p:nvPr/>
        </p:nvCxnSpPr>
        <p:spPr>
          <a:xfrm rot="16200000" flipV="1">
            <a:off x="9950642" y="4858392"/>
            <a:ext cx="263190" cy="276415"/>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57" name="流程图: 或者 56">
            <a:extLst>
              <a:ext uri="{FF2B5EF4-FFF2-40B4-BE49-F238E27FC236}">
                <a16:creationId xmlns:a16="http://schemas.microsoft.com/office/drawing/2014/main" id="{04BAE7DF-047B-421F-848C-E4BA626E06AF}"/>
              </a:ext>
            </a:extLst>
          </p:cNvPr>
          <p:cNvSpPr/>
          <p:nvPr/>
        </p:nvSpPr>
        <p:spPr>
          <a:xfrm>
            <a:off x="9722660" y="4756744"/>
            <a:ext cx="221369" cy="216521"/>
          </a:xfrm>
          <a:prstGeom prst="flowChar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58" name="直接箭头连接符 57">
            <a:extLst>
              <a:ext uri="{FF2B5EF4-FFF2-40B4-BE49-F238E27FC236}">
                <a16:creationId xmlns:a16="http://schemas.microsoft.com/office/drawing/2014/main" id="{4DD8AFC5-19F6-48F5-97E3-0A23B795BD68}"/>
              </a:ext>
            </a:extLst>
          </p:cNvPr>
          <p:cNvCxnSpPr>
            <a:cxnSpLocks/>
            <a:stCxn id="57" idx="0"/>
            <a:endCxn id="52" idx="2"/>
          </p:cNvCxnSpPr>
          <p:nvPr/>
        </p:nvCxnSpPr>
        <p:spPr>
          <a:xfrm flipH="1" flipV="1">
            <a:off x="9829562" y="4514704"/>
            <a:ext cx="3783" cy="2420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9" name="文本框 58">
            <a:extLst>
              <a:ext uri="{FF2B5EF4-FFF2-40B4-BE49-F238E27FC236}">
                <a16:creationId xmlns:a16="http://schemas.microsoft.com/office/drawing/2014/main" id="{22F2281D-2A5F-441E-889D-7FBAFDBC8737}"/>
              </a:ext>
            </a:extLst>
          </p:cNvPr>
          <p:cNvSpPr txBox="1"/>
          <p:nvPr/>
        </p:nvSpPr>
        <p:spPr>
          <a:xfrm>
            <a:off x="3068114" y="3876692"/>
            <a:ext cx="530760" cy="215444"/>
          </a:xfrm>
          <a:prstGeom prst="rect">
            <a:avLst/>
          </a:prstGeom>
          <a:noFill/>
        </p:spPr>
        <p:txBody>
          <a:bodyPr wrap="square" rtlCol="0">
            <a:spAutoFit/>
          </a:bodyPr>
          <a:lstStyle/>
          <a:p>
            <a:r>
              <a:rPr lang="en-US" altLang="zh-CN" sz="800" dirty="0">
                <a:latin typeface="Arial" panose="020B0604020202020204" pitchFamily="34" charset="0"/>
                <a:cs typeface="Arial" panose="020B0604020202020204" pitchFamily="34" charset="0"/>
              </a:rPr>
              <a:t>Extract</a:t>
            </a:r>
            <a:endParaRPr lang="zh-CN" altLang="en-US" sz="800" dirty="0">
              <a:latin typeface="Arial" panose="020B0604020202020204" pitchFamily="34" charset="0"/>
              <a:cs typeface="Arial" panose="020B0604020202020204" pitchFamily="34" charset="0"/>
            </a:endParaRPr>
          </a:p>
        </p:txBody>
      </p:sp>
      <p:sp>
        <p:nvSpPr>
          <p:cNvPr id="60" name="矩形: 圆角 59">
            <a:extLst>
              <a:ext uri="{FF2B5EF4-FFF2-40B4-BE49-F238E27FC236}">
                <a16:creationId xmlns:a16="http://schemas.microsoft.com/office/drawing/2014/main" id="{E9C57E7B-01C6-4275-A428-3899A88EE93C}"/>
              </a:ext>
            </a:extLst>
          </p:cNvPr>
          <p:cNvSpPr/>
          <p:nvPr/>
        </p:nvSpPr>
        <p:spPr>
          <a:xfrm>
            <a:off x="9257700" y="2235967"/>
            <a:ext cx="1117386" cy="305925"/>
          </a:xfrm>
          <a:prstGeom prst="roundRect">
            <a:avLst/>
          </a:prstGeom>
          <a:solidFill>
            <a:srgbClr val="CBD3F3"/>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00" dirty="0">
                <a:latin typeface="Arial" panose="020B0604020202020204" pitchFamily="34" charset="0"/>
                <a:cs typeface="Arial" panose="020B0604020202020204" pitchFamily="34" charset="0"/>
              </a:rPr>
              <a:t>Generated Title</a:t>
            </a:r>
          </a:p>
        </p:txBody>
      </p:sp>
      <p:pic>
        <p:nvPicPr>
          <p:cNvPr id="61" name="图片 60">
            <a:extLst>
              <a:ext uri="{FF2B5EF4-FFF2-40B4-BE49-F238E27FC236}">
                <a16:creationId xmlns:a16="http://schemas.microsoft.com/office/drawing/2014/main" id="{3F001A1C-5E27-4A8F-9FE7-1C4F642D26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3553" y="3112521"/>
            <a:ext cx="545680" cy="527227"/>
          </a:xfrm>
          <a:prstGeom prst="rect">
            <a:avLst/>
          </a:prstGeom>
        </p:spPr>
      </p:pic>
      <p:cxnSp>
        <p:nvCxnSpPr>
          <p:cNvPr id="62" name="直接箭头连接符 61">
            <a:extLst>
              <a:ext uri="{FF2B5EF4-FFF2-40B4-BE49-F238E27FC236}">
                <a16:creationId xmlns:a16="http://schemas.microsoft.com/office/drawing/2014/main" id="{0C38A7B3-E02A-442B-BCFA-E1F5338CE8B4}"/>
              </a:ext>
            </a:extLst>
          </p:cNvPr>
          <p:cNvCxnSpPr>
            <a:cxnSpLocks/>
            <a:stCxn id="52" idx="0"/>
            <a:endCxn id="61" idx="2"/>
          </p:cNvCxnSpPr>
          <p:nvPr/>
        </p:nvCxnSpPr>
        <p:spPr>
          <a:xfrm flipH="1" flipV="1">
            <a:off x="9816393" y="3639748"/>
            <a:ext cx="13169" cy="56903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3" name="直接箭头连接符 62">
            <a:extLst>
              <a:ext uri="{FF2B5EF4-FFF2-40B4-BE49-F238E27FC236}">
                <a16:creationId xmlns:a16="http://schemas.microsoft.com/office/drawing/2014/main" id="{5C6697B1-29E2-4492-91F4-33816A3310EA}"/>
              </a:ext>
            </a:extLst>
          </p:cNvPr>
          <p:cNvCxnSpPr>
            <a:cxnSpLocks/>
            <a:stCxn id="61" idx="0"/>
            <a:endCxn id="60" idx="2"/>
          </p:cNvCxnSpPr>
          <p:nvPr/>
        </p:nvCxnSpPr>
        <p:spPr>
          <a:xfrm flipV="1">
            <a:off x="9816393" y="2541892"/>
            <a:ext cx="0" cy="5706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4" name="文本框 63">
            <a:extLst>
              <a:ext uri="{FF2B5EF4-FFF2-40B4-BE49-F238E27FC236}">
                <a16:creationId xmlns:a16="http://schemas.microsoft.com/office/drawing/2014/main" id="{E56F95B8-052C-40BD-8F7E-F92A892E5D4F}"/>
              </a:ext>
            </a:extLst>
          </p:cNvPr>
          <p:cNvSpPr txBox="1"/>
          <p:nvPr/>
        </p:nvSpPr>
        <p:spPr>
          <a:xfrm>
            <a:off x="2009565" y="1593835"/>
            <a:ext cx="2339925" cy="261610"/>
          </a:xfrm>
          <a:prstGeom prst="rect">
            <a:avLst/>
          </a:prstGeom>
          <a:noFill/>
        </p:spPr>
        <p:txBody>
          <a:bodyPr wrap="square" rtlCol="0">
            <a:spAutoFit/>
          </a:bodyPr>
          <a:lstStyle/>
          <a:p>
            <a:r>
              <a:rPr lang="en-US" altLang="zh-CN" sz="1100" dirty="0">
                <a:latin typeface="Arial" panose="020B0604020202020204" pitchFamily="34" charset="0"/>
                <a:cs typeface="Arial" panose="020B0604020202020204" pitchFamily="34" charset="0"/>
              </a:rPr>
              <a:t>Phase1: Corpus Construction</a:t>
            </a:r>
            <a:endParaRPr lang="zh-CN" altLang="en-US" sz="1100" dirty="0">
              <a:latin typeface="Arial" panose="020B0604020202020204" pitchFamily="34" charset="0"/>
              <a:cs typeface="Arial" panose="020B0604020202020204" pitchFamily="34" charset="0"/>
            </a:endParaRPr>
          </a:p>
        </p:txBody>
      </p:sp>
      <p:sp>
        <p:nvSpPr>
          <p:cNvPr id="65" name="文本框 64">
            <a:extLst>
              <a:ext uri="{FF2B5EF4-FFF2-40B4-BE49-F238E27FC236}">
                <a16:creationId xmlns:a16="http://schemas.microsoft.com/office/drawing/2014/main" id="{E1681BCC-F462-4E69-850C-051B61346FD3}"/>
              </a:ext>
            </a:extLst>
          </p:cNvPr>
          <p:cNvSpPr txBox="1"/>
          <p:nvPr/>
        </p:nvSpPr>
        <p:spPr>
          <a:xfrm>
            <a:off x="5707005" y="1576741"/>
            <a:ext cx="1940582" cy="261610"/>
          </a:xfrm>
          <a:prstGeom prst="rect">
            <a:avLst/>
          </a:prstGeom>
          <a:noFill/>
        </p:spPr>
        <p:txBody>
          <a:bodyPr wrap="square" rtlCol="0">
            <a:spAutoFit/>
          </a:bodyPr>
          <a:lstStyle/>
          <a:p>
            <a:r>
              <a:rPr lang="en-US" altLang="zh-CN" sz="1100" dirty="0">
                <a:latin typeface="Arial" panose="020B0604020202020204" pitchFamily="34" charset="0"/>
                <a:cs typeface="Arial" panose="020B0604020202020204" pitchFamily="34" charset="0"/>
              </a:rPr>
              <a:t>Phase2: Model Construction</a:t>
            </a:r>
            <a:endParaRPr lang="zh-CN" altLang="en-US" sz="1100" dirty="0">
              <a:latin typeface="Arial" panose="020B0604020202020204" pitchFamily="34" charset="0"/>
              <a:cs typeface="Arial" panose="020B0604020202020204" pitchFamily="34" charset="0"/>
            </a:endParaRPr>
          </a:p>
        </p:txBody>
      </p:sp>
      <p:sp>
        <p:nvSpPr>
          <p:cNvPr id="66" name="文本框 65">
            <a:extLst>
              <a:ext uri="{FF2B5EF4-FFF2-40B4-BE49-F238E27FC236}">
                <a16:creationId xmlns:a16="http://schemas.microsoft.com/office/drawing/2014/main" id="{5757734E-7632-4199-89C3-509E3B13C662}"/>
              </a:ext>
            </a:extLst>
          </p:cNvPr>
          <p:cNvSpPr txBox="1"/>
          <p:nvPr/>
        </p:nvSpPr>
        <p:spPr>
          <a:xfrm>
            <a:off x="9119842" y="1576741"/>
            <a:ext cx="1421863" cy="261610"/>
          </a:xfrm>
          <a:prstGeom prst="rect">
            <a:avLst/>
          </a:prstGeom>
          <a:noFill/>
        </p:spPr>
        <p:txBody>
          <a:bodyPr wrap="square" rtlCol="0">
            <a:spAutoFit/>
          </a:bodyPr>
          <a:lstStyle/>
          <a:p>
            <a:r>
              <a:rPr lang="en-US" altLang="zh-CN" sz="1100" dirty="0">
                <a:latin typeface="Arial" panose="020B0604020202020204" pitchFamily="34" charset="0"/>
                <a:cs typeface="Arial" panose="020B0604020202020204" pitchFamily="34" charset="0"/>
              </a:rPr>
              <a:t>Phase3: Application</a:t>
            </a:r>
            <a:endParaRPr lang="zh-CN" altLang="en-US" sz="1100" dirty="0">
              <a:latin typeface="Arial" panose="020B0604020202020204" pitchFamily="34" charset="0"/>
              <a:cs typeface="Arial" panose="020B0604020202020204" pitchFamily="34" charset="0"/>
            </a:endParaRPr>
          </a:p>
        </p:txBody>
      </p:sp>
      <p:cxnSp>
        <p:nvCxnSpPr>
          <p:cNvPr id="67" name="连接符: 曲线 66">
            <a:extLst>
              <a:ext uri="{FF2B5EF4-FFF2-40B4-BE49-F238E27FC236}">
                <a16:creationId xmlns:a16="http://schemas.microsoft.com/office/drawing/2014/main" id="{C9ED3C84-F6DE-45F7-985A-E4EC2EEF8665}"/>
              </a:ext>
            </a:extLst>
          </p:cNvPr>
          <p:cNvCxnSpPr>
            <a:cxnSpLocks/>
          </p:cNvCxnSpPr>
          <p:nvPr/>
        </p:nvCxnSpPr>
        <p:spPr>
          <a:xfrm flipV="1">
            <a:off x="8384319" y="3417669"/>
            <a:ext cx="1015779" cy="480846"/>
          </a:xfrm>
          <a:prstGeom prst="curved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流程图: 文档 67">
            <a:extLst>
              <a:ext uri="{FF2B5EF4-FFF2-40B4-BE49-F238E27FC236}">
                <a16:creationId xmlns:a16="http://schemas.microsoft.com/office/drawing/2014/main" id="{C66B33EF-B4CC-49AF-88E2-138B035D37C8}"/>
              </a:ext>
            </a:extLst>
          </p:cNvPr>
          <p:cNvSpPr/>
          <p:nvPr/>
        </p:nvSpPr>
        <p:spPr>
          <a:xfrm>
            <a:off x="3476216" y="3355171"/>
            <a:ext cx="685512" cy="437342"/>
          </a:xfrm>
          <a:prstGeom prst="flowChartDocument">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sz="700" dirty="0">
              <a:latin typeface="Arial" panose="020B0604020202020204" pitchFamily="34" charset="0"/>
              <a:cs typeface="Arial" panose="020B0604020202020204" pitchFamily="34" charset="0"/>
            </a:endParaRPr>
          </a:p>
        </p:txBody>
      </p:sp>
      <p:sp>
        <p:nvSpPr>
          <p:cNvPr id="69" name="文本框 68">
            <a:extLst>
              <a:ext uri="{FF2B5EF4-FFF2-40B4-BE49-F238E27FC236}">
                <a16:creationId xmlns:a16="http://schemas.microsoft.com/office/drawing/2014/main" id="{54D53E82-F4F3-4C63-A217-68D5938E5E30}"/>
              </a:ext>
            </a:extLst>
          </p:cNvPr>
          <p:cNvSpPr txBox="1"/>
          <p:nvPr/>
        </p:nvSpPr>
        <p:spPr>
          <a:xfrm>
            <a:off x="3392056" y="3322705"/>
            <a:ext cx="851869" cy="430887"/>
          </a:xfrm>
          <a:prstGeom prst="rect">
            <a:avLst/>
          </a:prstGeom>
          <a:noFill/>
        </p:spPr>
        <p:txBody>
          <a:bodyPr wrap="square" rtlCol="0">
            <a:spAutoFit/>
          </a:bodyPr>
          <a:lstStyle/>
          <a:p>
            <a:pPr algn="ctr"/>
            <a:r>
              <a:rPr lang="en-US" altLang="zh-CN" sz="800" dirty="0">
                <a:latin typeface="Arial" panose="020B0604020202020204" pitchFamily="34" charset="0"/>
                <a:cs typeface="Arial" panose="020B0604020202020204" pitchFamily="34" charset="0"/>
              </a:rPr>
              <a:t>Rule 3:</a:t>
            </a:r>
          </a:p>
          <a:p>
            <a:pPr algn="ctr"/>
            <a:r>
              <a:rPr lang="en-US" altLang="zh-CN" sz="700" dirty="0">
                <a:latin typeface="Arial" panose="020B0604020202020204" pitchFamily="34" charset="0"/>
                <a:cs typeface="Arial" panose="020B0604020202020204" pitchFamily="34" charset="0"/>
              </a:rPr>
              <a:t>Contains snippets of code</a:t>
            </a:r>
          </a:p>
        </p:txBody>
      </p:sp>
      <p:sp>
        <p:nvSpPr>
          <p:cNvPr id="70" name="流程图: 文档 69">
            <a:extLst>
              <a:ext uri="{FF2B5EF4-FFF2-40B4-BE49-F238E27FC236}">
                <a16:creationId xmlns:a16="http://schemas.microsoft.com/office/drawing/2014/main" id="{559099D8-E462-4230-94DD-4A4A1B0D2608}"/>
              </a:ext>
            </a:extLst>
          </p:cNvPr>
          <p:cNvSpPr/>
          <p:nvPr/>
        </p:nvSpPr>
        <p:spPr>
          <a:xfrm>
            <a:off x="2745461" y="3355171"/>
            <a:ext cx="685512" cy="437342"/>
          </a:xfrm>
          <a:prstGeom prst="flowChartDocument">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sz="700" dirty="0">
              <a:latin typeface="Arial" panose="020B0604020202020204" pitchFamily="34" charset="0"/>
              <a:cs typeface="Arial" panose="020B0604020202020204" pitchFamily="34" charset="0"/>
            </a:endParaRPr>
          </a:p>
        </p:txBody>
      </p:sp>
      <p:sp>
        <p:nvSpPr>
          <p:cNvPr id="71" name="流程图: 文档 70">
            <a:extLst>
              <a:ext uri="{FF2B5EF4-FFF2-40B4-BE49-F238E27FC236}">
                <a16:creationId xmlns:a16="http://schemas.microsoft.com/office/drawing/2014/main" id="{FDAC1F2A-95B2-447F-A482-029D3572C6AF}"/>
              </a:ext>
            </a:extLst>
          </p:cNvPr>
          <p:cNvSpPr/>
          <p:nvPr/>
        </p:nvSpPr>
        <p:spPr>
          <a:xfrm>
            <a:off x="2010441" y="3360086"/>
            <a:ext cx="685512" cy="437342"/>
          </a:xfrm>
          <a:prstGeom prst="flowChartDocument">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sz="700" dirty="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046C7ED5-C9E1-4489-86C7-19A7C0B01322}"/>
              </a:ext>
            </a:extLst>
          </p:cNvPr>
          <p:cNvSpPr txBox="1"/>
          <p:nvPr/>
        </p:nvSpPr>
        <p:spPr>
          <a:xfrm>
            <a:off x="2661913" y="3320985"/>
            <a:ext cx="848193" cy="430887"/>
          </a:xfrm>
          <a:prstGeom prst="rect">
            <a:avLst/>
          </a:prstGeom>
          <a:noFill/>
        </p:spPr>
        <p:txBody>
          <a:bodyPr wrap="square" rtlCol="0">
            <a:spAutoFit/>
          </a:bodyPr>
          <a:lstStyle/>
          <a:p>
            <a:pPr algn="ctr"/>
            <a:r>
              <a:rPr lang="en-US" altLang="zh-CN" sz="800" dirty="0">
                <a:latin typeface="Arial" panose="020B0604020202020204" pitchFamily="34" charset="0"/>
                <a:cs typeface="Arial" panose="020B0604020202020204" pitchFamily="34" charset="0"/>
              </a:rPr>
              <a:t>Rule 2:</a:t>
            </a:r>
          </a:p>
          <a:p>
            <a:pPr algn="ctr"/>
            <a:r>
              <a:rPr lang="en-US" altLang="zh-CN" sz="700" dirty="0">
                <a:latin typeface="Arial" panose="020B0604020202020204" pitchFamily="34" charset="0"/>
                <a:cs typeface="Arial" panose="020B0604020202020204" pitchFamily="34" charset="0"/>
              </a:rPr>
              <a:t>Accepted Answer</a:t>
            </a:r>
          </a:p>
        </p:txBody>
      </p:sp>
      <p:sp>
        <p:nvSpPr>
          <p:cNvPr id="73" name="文本框 72">
            <a:extLst>
              <a:ext uri="{FF2B5EF4-FFF2-40B4-BE49-F238E27FC236}">
                <a16:creationId xmlns:a16="http://schemas.microsoft.com/office/drawing/2014/main" id="{DA8D75E7-F15D-4898-9FFD-90CD9F32B66D}"/>
              </a:ext>
            </a:extLst>
          </p:cNvPr>
          <p:cNvSpPr txBox="1"/>
          <p:nvPr/>
        </p:nvSpPr>
        <p:spPr>
          <a:xfrm>
            <a:off x="2026784" y="3287265"/>
            <a:ext cx="569387" cy="418641"/>
          </a:xfrm>
          <a:prstGeom prst="rect">
            <a:avLst/>
          </a:prstGeom>
          <a:noFill/>
        </p:spPr>
        <p:txBody>
          <a:bodyPr wrap="none" rtlCol="0">
            <a:spAutoFit/>
          </a:bodyPr>
          <a:lstStyle/>
          <a:p>
            <a:pPr algn="ctr">
              <a:lnSpc>
                <a:spcPct val="150000"/>
              </a:lnSpc>
            </a:pPr>
            <a:r>
              <a:rPr lang="en-US" altLang="zh-CN" sz="800" dirty="0">
                <a:latin typeface="Arial" panose="020B0604020202020204" pitchFamily="34" charset="0"/>
                <a:cs typeface="Arial" panose="020B0604020202020204" pitchFamily="34" charset="0"/>
              </a:rPr>
              <a:t>Rule 1:</a:t>
            </a:r>
          </a:p>
          <a:p>
            <a:pPr algn="ctr">
              <a:lnSpc>
                <a:spcPct val="150000"/>
              </a:lnSpc>
            </a:pPr>
            <a:r>
              <a:rPr lang="en-US" altLang="zh-CN" sz="700" dirty="0">
                <a:latin typeface="Arial" panose="020B0604020202020204" pitchFamily="34" charset="0"/>
                <a:cs typeface="Arial" panose="020B0604020202020204" pitchFamily="34" charset="0"/>
              </a:rPr>
              <a:t>Score ≥ 5</a:t>
            </a:r>
          </a:p>
        </p:txBody>
      </p:sp>
      <p:pic>
        <p:nvPicPr>
          <p:cNvPr id="74" name="图形 73">
            <a:extLst>
              <a:ext uri="{FF2B5EF4-FFF2-40B4-BE49-F238E27FC236}">
                <a16:creationId xmlns:a16="http://schemas.microsoft.com/office/drawing/2014/main" id="{1F19D5E3-288A-4DC3-8689-DA439CB9B9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94225" y="5068488"/>
            <a:ext cx="358553" cy="358553"/>
          </a:xfrm>
          <a:prstGeom prst="rect">
            <a:avLst/>
          </a:prstGeom>
        </p:spPr>
      </p:pic>
      <p:pic>
        <p:nvPicPr>
          <p:cNvPr id="75" name="图形 74">
            <a:extLst>
              <a:ext uri="{FF2B5EF4-FFF2-40B4-BE49-F238E27FC236}">
                <a16:creationId xmlns:a16="http://schemas.microsoft.com/office/drawing/2014/main" id="{FD00271A-007E-4D29-AB71-101D8497575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57903" y="5070095"/>
            <a:ext cx="405311" cy="405311"/>
          </a:xfrm>
          <a:prstGeom prst="rect">
            <a:avLst/>
          </a:prstGeom>
        </p:spPr>
      </p:pic>
      <p:sp>
        <p:nvSpPr>
          <p:cNvPr id="76" name="文本框 75">
            <a:extLst>
              <a:ext uri="{FF2B5EF4-FFF2-40B4-BE49-F238E27FC236}">
                <a16:creationId xmlns:a16="http://schemas.microsoft.com/office/drawing/2014/main" id="{BBE73FE7-1AA2-4843-97F1-D6DA0F76BF36}"/>
              </a:ext>
            </a:extLst>
          </p:cNvPr>
          <p:cNvSpPr txBox="1"/>
          <p:nvPr/>
        </p:nvSpPr>
        <p:spPr>
          <a:xfrm>
            <a:off x="2760925" y="5479471"/>
            <a:ext cx="657611" cy="230832"/>
          </a:xfrm>
          <a:prstGeom prst="rect">
            <a:avLst/>
          </a:prstGeom>
          <a:noFill/>
        </p:spPr>
        <p:txBody>
          <a:bodyPr wrap="square" rtlCol="0">
            <a:spAutoFit/>
          </a:bodyPr>
          <a:lstStyle/>
          <a:p>
            <a:r>
              <a:rPr lang="en-US" altLang="zh-CN" sz="900" b="1" dirty="0">
                <a:latin typeface="Arial" panose="020B0604020202020204" pitchFamily="34" charset="0"/>
                <a:cs typeface="Arial" panose="020B0604020202020204" pitchFamily="34" charset="0"/>
              </a:rPr>
              <a:t>Corpus</a:t>
            </a:r>
            <a:endParaRPr lang="zh-CN" altLang="en-US" sz="800" b="1" dirty="0">
              <a:latin typeface="Arial" panose="020B0604020202020204" pitchFamily="34" charset="0"/>
              <a:cs typeface="Arial" panose="020B0604020202020204" pitchFamily="34" charset="0"/>
            </a:endParaRPr>
          </a:p>
        </p:txBody>
      </p:sp>
      <p:sp>
        <p:nvSpPr>
          <p:cNvPr id="77" name="矩形 76">
            <a:extLst>
              <a:ext uri="{FF2B5EF4-FFF2-40B4-BE49-F238E27FC236}">
                <a16:creationId xmlns:a16="http://schemas.microsoft.com/office/drawing/2014/main" id="{165F3FD1-6E39-4063-9DEA-D3211650E6F8}"/>
              </a:ext>
            </a:extLst>
          </p:cNvPr>
          <p:cNvSpPr/>
          <p:nvPr/>
        </p:nvSpPr>
        <p:spPr>
          <a:xfrm>
            <a:off x="8872523" y="1096246"/>
            <a:ext cx="1939339" cy="5264376"/>
          </a:xfrm>
          <a:prstGeom prst="rect">
            <a:avLst/>
          </a:prstGeom>
          <a:noFill/>
          <a:ln w="28575">
            <a:solidFill>
              <a:srgbClr val="FFC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矩形 77">
            <a:extLst>
              <a:ext uri="{FF2B5EF4-FFF2-40B4-BE49-F238E27FC236}">
                <a16:creationId xmlns:a16="http://schemas.microsoft.com/office/drawing/2014/main" id="{A5E8F9DB-32A0-49C2-8904-29E7C6972E93}"/>
              </a:ext>
            </a:extLst>
          </p:cNvPr>
          <p:cNvSpPr/>
          <p:nvPr/>
        </p:nvSpPr>
        <p:spPr>
          <a:xfrm>
            <a:off x="5036928" y="5008719"/>
            <a:ext cx="3659154" cy="9441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2796948"/>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1" grpId="0" animBg="1"/>
      <p:bldP spid="11" grpId="1" animBg="1"/>
      <p:bldP spid="77" grpId="0" animBg="1"/>
      <p:bldP spid="77" grpId="1" animBg="1"/>
      <p:bldP spid="78" grpId="0" animBg="1"/>
      <p:bldP spid="7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2">
            <a:extLst>
              <a:ext uri="{FF2B5EF4-FFF2-40B4-BE49-F238E27FC236}">
                <a16:creationId xmlns:a16="http://schemas.microsoft.com/office/drawing/2014/main" id="{DF2FE245-B2BC-4B9B-B835-4DD0BB852770}"/>
              </a:ext>
            </a:extLst>
          </p:cNvPr>
          <p:cNvSpPr txBox="1"/>
          <p:nvPr/>
        </p:nvSpPr>
        <p:spPr>
          <a:xfrm>
            <a:off x="1185987" y="157570"/>
            <a:ext cx="3288952" cy="523220"/>
          </a:xfrm>
          <a:prstGeom prst="rect">
            <a:avLst/>
          </a:prstGeom>
          <a:noFill/>
        </p:spPr>
        <p:txBody>
          <a:bodyPr wrap="square" rtlCol="0">
            <a:spAutoFit/>
          </a:bodyPr>
          <a:lstStyle/>
          <a:p>
            <a:pPr algn="ctr"/>
            <a:r>
              <a:rPr lang="en-US" altLang="zh-CN" sz="2800" b="1" dirty="0">
                <a:solidFill>
                  <a:srgbClr val="005DA2"/>
                </a:solidFill>
                <a:latin typeface="Arial" panose="020B0604020202020204" pitchFamily="34" charset="0"/>
                <a:ea typeface="微软雅黑" pitchFamily="34" charset="-122"/>
                <a:cs typeface="Arial" panose="020B0604020202020204" pitchFamily="34" charset="0"/>
              </a:rPr>
              <a:t>Dataset</a:t>
            </a:r>
          </a:p>
        </p:txBody>
      </p:sp>
      <p:pic>
        <p:nvPicPr>
          <p:cNvPr id="56" name="图片 55">
            <a:extLst>
              <a:ext uri="{FF2B5EF4-FFF2-40B4-BE49-F238E27FC236}">
                <a16:creationId xmlns:a16="http://schemas.microsoft.com/office/drawing/2014/main" id="{64E67130-C811-46EF-82DE-CDDD6C2C0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9579" y="859458"/>
            <a:ext cx="2635360" cy="785337"/>
          </a:xfrm>
          <a:prstGeom prst="rect">
            <a:avLst/>
          </a:prstGeom>
        </p:spPr>
      </p:pic>
      <p:sp>
        <p:nvSpPr>
          <p:cNvPr id="58" name="文本框 57">
            <a:extLst>
              <a:ext uri="{FF2B5EF4-FFF2-40B4-BE49-F238E27FC236}">
                <a16:creationId xmlns:a16="http://schemas.microsoft.com/office/drawing/2014/main" id="{A5CAB74A-99AC-449D-8AE5-0C9AC217D1CF}"/>
              </a:ext>
            </a:extLst>
          </p:cNvPr>
          <p:cNvSpPr txBox="1"/>
          <p:nvPr/>
        </p:nvSpPr>
        <p:spPr>
          <a:xfrm>
            <a:off x="3116830" y="1747171"/>
            <a:ext cx="660659" cy="307777"/>
          </a:xfrm>
          <a:prstGeom prst="rect">
            <a:avLst/>
          </a:prstGeom>
          <a:noFill/>
        </p:spPr>
        <p:txBody>
          <a:bodyPr wrap="square" rtlCol="0">
            <a:spAutoFit/>
          </a:bodyPr>
          <a:lstStyle/>
          <a:p>
            <a:r>
              <a:rPr lang="en-US" altLang="zh-CN" sz="1400" b="1" dirty="0"/>
              <a:t>Filter</a:t>
            </a:r>
            <a:endParaRPr lang="zh-CN" altLang="en-US" sz="1400" b="1" dirty="0"/>
          </a:p>
        </p:txBody>
      </p:sp>
      <p:sp>
        <p:nvSpPr>
          <p:cNvPr id="61" name="矩形: 圆角 60">
            <a:extLst>
              <a:ext uri="{FF2B5EF4-FFF2-40B4-BE49-F238E27FC236}">
                <a16:creationId xmlns:a16="http://schemas.microsoft.com/office/drawing/2014/main" id="{073F34FA-421B-4779-9FCE-0E43B1F1B0A7}"/>
              </a:ext>
            </a:extLst>
          </p:cNvPr>
          <p:cNvSpPr/>
          <p:nvPr/>
        </p:nvSpPr>
        <p:spPr>
          <a:xfrm>
            <a:off x="1342883" y="2287571"/>
            <a:ext cx="3406625" cy="945163"/>
          </a:xfrm>
          <a:prstGeom prst="roundRect">
            <a:avLst/>
          </a:prstGeom>
          <a:solidFill>
            <a:schemeClr val="bg1">
              <a:lumMod val="95000"/>
            </a:schemeClr>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5" name="流程图: 文档 64">
            <a:extLst>
              <a:ext uri="{FF2B5EF4-FFF2-40B4-BE49-F238E27FC236}">
                <a16:creationId xmlns:a16="http://schemas.microsoft.com/office/drawing/2014/main" id="{60388955-38CE-496D-A18A-0D57F946D85A}"/>
              </a:ext>
            </a:extLst>
          </p:cNvPr>
          <p:cNvSpPr/>
          <p:nvPr/>
        </p:nvSpPr>
        <p:spPr>
          <a:xfrm>
            <a:off x="1496571" y="2476003"/>
            <a:ext cx="932025" cy="614785"/>
          </a:xfrm>
          <a:prstGeom prst="flowChartDocument">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sz="700" dirty="0">
              <a:latin typeface="Arial" panose="020B0604020202020204" pitchFamily="34" charset="0"/>
              <a:cs typeface="Arial" panose="020B0604020202020204" pitchFamily="34" charset="0"/>
            </a:endParaRPr>
          </a:p>
        </p:txBody>
      </p:sp>
      <p:sp>
        <p:nvSpPr>
          <p:cNvPr id="67" name="文本框 66">
            <a:extLst>
              <a:ext uri="{FF2B5EF4-FFF2-40B4-BE49-F238E27FC236}">
                <a16:creationId xmlns:a16="http://schemas.microsoft.com/office/drawing/2014/main" id="{6A1E10D0-EEDA-443C-A29B-4B1CF1A6EEE2}"/>
              </a:ext>
            </a:extLst>
          </p:cNvPr>
          <p:cNvSpPr txBox="1"/>
          <p:nvPr/>
        </p:nvSpPr>
        <p:spPr>
          <a:xfrm>
            <a:off x="1570935" y="2444936"/>
            <a:ext cx="729687" cy="537006"/>
          </a:xfrm>
          <a:prstGeom prst="rect">
            <a:avLst/>
          </a:prstGeom>
          <a:noFill/>
        </p:spPr>
        <p:txBody>
          <a:bodyPr wrap="none" rtlCol="0">
            <a:spAutoFit/>
          </a:bodyPr>
          <a:lstStyle/>
          <a:p>
            <a:pPr algn="ctr">
              <a:lnSpc>
                <a:spcPct val="150000"/>
              </a:lnSpc>
            </a:pPr>
            <a:r>
              <a:rPr lang="en-US" altLang="zh-CN" sz="1050" dirty="0">
                <a:latin typeface="Arial" panose="020B0604020202020204" pitchFamily="34" charset="0"/>
                <a:cs typeface="Arial" panose="020B0604020202020204" pitchFamily="34" charset="0"/>
              </a:rPr>
              <a:t>Rule 1:</a:t>
            </a:r>
          </a:p>
          <a:p>
            <a:pPr algn="ctr">
              <a:lnSpc>
                <a:spcPct val="150000"/>
              </a:lnSpc>
            </a:pPr>
            <a:r>
              <a:rPr lang="en-US" altLang="zh-CN" sz="1000" dirty="0">
                <a:latin typeface="Arial" panose="020B0604020202020204" pitchFamily="34" charset="0"/>
                <a:cs typeface="Arial" panose="020B0604020202020204" pitchFamily="34" charset="0"/>
              </a:rPr>
              <a:t>Score ≥ 5</a:t>
            </a:r>
          </a:p>
        </p:txBody>
      </p:sp>
      <p:sp>
        <p:nvSpPr>
          <p:cNvPr id="68" name="流程图: 文档 67">
            <a:extLst>
              <a:ext uri="{FF2B5EF4-FFF2-40B4-BE49-F238E27FC236}">
                <a16:creationId xmlns:a16="http://schemas.microsoft.com/office/drawing/2014/main" id="{C692C041-E8C1-4076-8379-18BE364BEADD}"/>
              </a:ext>
            </a:extLst>
          </p:cNvPr>
          <p:cNvSpPr/>
          <p:nvPr/>
        </p:nvSpPr>
        <p:spPr>
          <a:xfrm>
            <a:off x="2574072" y="2476003"/>
            <a:ext cx="932025" cy="614785"/>
          </a:xfrm>
          <a:prstGeom prst="flowChartDocument">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sz="700" dirty="0">
              <a:latin typeface="Arial" panose="020B0604020202020204" pitchFamily="34" charset="0"/>
              <a:cs typeface="Arial" panose="020B0604020202020204" pitchFamily="34" charset="0"/>
            </a:endParaRPr>
          </a:p>
        </p:txBody>
      </p:sp>
      <p:sp>
        <p:nvSpPr>
          <p:cNvPr id="69" name="流程图: 文档 68">
            <a:extLst>
              <a:ext uri="{FF2B5EF4-FFF2-40B4-BE49-F238E27FC236}">
                <a16:creationId xmlns:a16="http://schemas.microsoft.com/office/drawing/2014/main" id="{D94EE51F-2A3E-4BAD-9FE7-E1968BEC8DC7}"/>
              </a:ext>
            </a:extLst>
          </p:cNvPr>
          <p:cNvSpPr/>
          <p:nvPr/>
        </p:nvSpPr>
        <p:spPr>
          <a:xfrm>
            <a:off x="3651573" y="2486770"/>
            <a:ext cx="985421" cy="614785"/>
          </a:xfrm>
          <a:prstGeom prst="flowChartDocument">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sz="700" dirty="0">
              <a:latin typeface="Arial" panose="020B0604020202020204" pitchFamily="34" charset="0"/>
              <a:cs typeface="Arial" panose="020B0604020202020204" pitchFamily="34" charset="0"/>
            </a:endParaRPr>
          </a:p>
        </p:txBody>
      </p:sp>
      <p:sp>
        <p:nvSpPr>
          <p:cNvPr id="63" name="文本框 62">
            <a:extLst>
              <a:ext uri="{FF2B5EF4-FFF2-40B4-BE49-F238E27FC236}">
                <a16:creationId xmlns:a16="http://schemas.microsoft.com/office/drawing/2014/main" id="{FC9B1BE3-0604-4D0B-A1A1-5F4EF26D75CC}"/>
              </a:ext>
            </a:extLst>
          </p:cNvPr>
          <p:cNvSpPr txBox="1"/>
          <p:nvPr/>
        </p:nvSpPr>
        <p:spPr>
          <a:xfrm>
            <a:off x="3558505" y="2458356"/>
            <a:ext cx="1171555" cy="561692"/>
          </a:xfrm>
          <a:prstGeom prst="rect">
            <a:avLst/>
          </a:prstGeom>
          <a:noFill/>
        </p:spPr>
        <p:txBody>
          <a:bodyPr wrap="square" rtlCol="0">
            <a:spAutoFit/>
          </a:bodyPr>
          <a:lstStyle/>
          <a:p>
            <a:pPr algn="ctr"/>
            <a:r>
              <a:rPr lang="en-US" altLang="zh-CN" sz="1050" dirty="0">
                <a:latin typeface="Arial" panose="020B0604020202020204" pitchFamily="34" charset="0"/>
                <a:cs typeface="Arial" panose="020B0604020202020204" pitchFamily="34" charset="0"/>
              </a:rPr>
              <a:t>Rule 3:</a:t>
            </a:r>
          </a:p>
          <a:p>
            <a:pPr algn="ctr"/>
            <a:r>
              <a:rPr lang="en-US" altLang="zh-CN" sz="1000" dirty="0">
                <a:latin typeface="Arial" panose="020B0604020202020204" pitchFamily="34" charset="0"/>
                <a:cs typeface="Arial" panose="020B0604020202020204" pitchFamily="34" charset="0"/>
              </a:rPr>
              <a:t>Contains snippets of code</a:t>
            </a:r>
          </a:p>
        </p:txBody>
      </p:sp>
      <p:sp>
        <p:nvSpPr>
          <p:cNvPr id="66" name="文本框 65">
            <a:extLst>
              <a:ext uri="{FF2B5EF4-FFF2-40B4-BE49-F238E27FC236}">
                <a16:creationId xmlns:a16="http://schemas.microsoft.com/office/drawing/2014/main" id="{CC651834-A8AE-4B49-8BBA-ADE0BBFAD4DA}"/>
              </a:ext>
            </a:extLst>
          </p:cNvPr>
          <p:cNvSpPr txBox="1"/>
          <p:nvPr/>
        </p:nvSpPr>
        <p:spPr>
          <a:xfrm>
            <a:off x="2582284" y="2466986"/>
            <a:ext cx="883155" cy="561692"/>
          </a:xfrm>
          <a:prstGeom prst="rect">
            <a:avLst/>
          </a:prstGeom>
          <a:noFill/>
        </p:spPr>
        <p:txBody>
          <a:bodyPr wrap="square" rtlCol="0">
            <a:spAutoFit/>
          </a:bodyPr>
          <a:lstStyle/>
          <a:p>
            <a:pPr algn="ctr"/>
            <a:r>
              <a:rPr lang="en-US" altLang="zh-CN" sz="1050" dirty="0">
                <a:latin typeface="Arial" panose="020B0604020202020204" pitchFamily="34" charset="0"/>
                <a:cs typeface="Arial" panose="020B0604020202020204" pitchFamily="34" charset="0"/>
              </a:rPr>
              <a:t>Rule 2:</a:t>
            </a:r>
          </a:p>
          <a:p>
            <a:pPr algn="ctr"/>
            <a:r>
              <a:rPr lang="en-US" altLang="zh-CN" sz="1000" dirty="0">
                <a:latin typeface="Arial" panose="020B0604020202020204" pitchFamily="34" charset="0"/>
                <a:cs typeface="Arial" panose="020B0604020202020204" pitchFamily="34" charset="0"/>
              </a:rPr>
              <a:t>Accepted Answer</a:t>
            </a:r>
          </a:p>
        </p:txBody>
      </p:sp>
      <p:sp>
        <p:nvSpPr>
          <p:cNvPr id="70" name="箭头: 下 69">
            <a:extLst>
              <a:ext uri="{FF2B5EF4-FFF2-40B4-BE49-F238E27FC236}">
                <a16:creationId xmlns:a16="http://schemas.microsoft.com/office/drawing/2014/main" id="{4E04E656-A971-4903-9DF8-3D9137707CFA}"/>
              </a:ext>
            </a:extLst>
          </p:cNvPr>
          <p:cNvSpPr/>
          <p:nvPr/>
        </p:nvSpPr>
        <p:spPr>
          <a:xfrm>
            <a:off x="2922898" y="3348819"/>
            <a:ext cx="202788" cy="467138"/>
          </a:xfrm>
          <a:prstGeom prst="downArrow">
            <a:avLst/>
          </a:prstGeom>
          <a:gradFill>
            <a:gsLst>
              <a:gs pos="0">
                <a:schemeClr val="bg1">
                  <a:lumMod val="85000"/>
                </a:schemeClr>
              </a:gs>
              <a:gs pos="100000">
                <a:schemeClr val="bg1">
                  <a:lumMod val="5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a:extLst>
              <a:ext uri="{FF2B5EF4-FFF2-40B4-BE49-F238E27FC236}">
                <a16:creationId xmlns:a16="http://schemas.microsoft.com/office/drawing/2014/main" id="{C079004E-D97F-4429-8913-CFECEE1D40E0}"/>
              </a:ext>
            </a:extLst>
          </p:cNvPr>
          <p:cNvSpPr txBox="1"/>
          <p:nvPr/>
        </p:nvSpPr>
        <p:spPr>
          <a:xfrm>
            <a:off x="3100132" y="3406265"/>
            <a:ext cx="772114" cy="307777"/>
          </a:xfrm>
          <a:prstGeom prst="rect">
            <a:avLst/>
          </a:prstGeom>
          <a:noFill/>
        </p:spPr>
        <p:txBody>
          <a:bodyPr wrap="square" rtlCol="0">
            <a:spAutoFit/>
          </a:bodyPr>
          <a:lstStyle/>
          <a:p>
            <a:r>
              <a:rPr lang="en-US" altLang="zh-CN" sz="1400" b="1" dirty="0"/>
              <a:t>Extract</a:t>
            </a:r>
          </a:p>
        </p:txBody>
      </p:sp>
      <p:sp>
        <p:nvSpPr>
          <p:cNvPr id="79" name="矩形: 圆角 78">
            <a:extLst>
              <a:ext uri="{FF2B5EF4-FFF2-40B4-BE49-F238E27FC236}">
                <a16:creationId xmlns:a16="http://schemas.microsoft.com/office/drawing/2014/main" id="{4510BB0A-A5E3-436B-9327-D1D11B178B1B}"/>
              </a:ext>
            </a:extLst>
          </p:cNvPr>
          <p:cNvSpPr/>
          <p:nvPr/>
        </p:nvSpPr>
        <p:spPr>
          <a:xfrm>
            <a:off x="1299115" y="3928727"/>
            <a:ext cx="3406625" cy="945163"/>
          </a:xfrm>
          <a:prstGeom prst="roundRect">
            <a:avLst/>
          </a:prstGeom>
          <a:solidFill>
            <a:schemeClr val="bg1">
              <a:lumMod val="95000"/>
            </a:schemeClr>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0" name="流程图: 多文档 79">
            <a:extLst>
              <a:ext uri="{FF2B5EF4-FFF2-40B4-BE49-F238E27FC236}">
                <a16:creationId xmlns:a16="http://schemas.microsoft.com/office/drawing/2014/main" id="{8DE0735C-4538-4618-85AE-42F0FA04EB3E}"/>
              </a:ext>
            </a:extLst>
          </p:cNvPr>
          <p:cNvSpPr/>
          <p:nvPr/>
        </p:nvSpPr>
        <p:spPr>
          <a:xfrm>
            <a:off x="1417056" y="4184992"/>
            <a:ext cx="918901" cy="484996"/>
          </a:xfrm>
          <a:prstGeom prst="flowChartMultidocumen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latin typeface="Arial" panose="020B0604020202020204" pitchFamily="34" charset="0"/>
                <a:cs typeface="Arial" panose="020B0604020202020204" pitchFamily="34" charset="0"/>
              </a:rPr>
              <a:t>Desc</a:t>
            </a:r>
            <a:endParaRPr lang="zh-CN" altLang="en-US" sz="1100" dirty="0">
              <a:latin typeface="Arial" panose="020B0604020202020204" pitchFamily="34" charset="0"/>
              <a:cs typeface="Arial" panose="020B0604020202020204" pitchFamily="34" charset="0"/>
            </a:endParaRPr>
          </a:p>
        </p:txBody>
      </p:sp>
      <p:sp>
        <p:nvSpPr>
          <p:cNvPr id="82" name="流程图: 多文档 81">
            <a:extLst>
              <a:ext uri="{FF2B5EF4-FFF2-40B4-BE49-F238E27FC236}">
                <a16:creationId xmlns:a16="http://schemas.microsoft.com/office/drawing/2014/main" id="{66476246-147C-4FD2-9D17-217628CCDE64}"/>
              </a:ext>
            </a:extLst>
          </p:cNvPr>
          <p:cNvSpPr/>
          <p:nvPr/>
        </p:nvSpPr>
        <p:spPr>
          <a:xfrm>
            <a:off x="2565763" y="4161350"/>
            <a:ext cx="918901" cy="484996"/>
          </a:xfrm>
          <a:prstGeom prst="flowChartMultidocumen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latin typeface="Arial" panose="020B0604020202020204" pitchFamily="34" charset="0"/>
                <a:cs typeface="Arial" panose="020B0604020202020204" pitchFamily="34" charset="0"/>
              </a:rPr>
              <a:t>Code</a:t>
            </a:r>
            <a:endParaRPr lang="zh-CN" altLang="en-US" sz="1100" dirty="0">
              <a:latin typeface="Arial" panose="020B0604020202020204" pitchFamily="34" charset="0"/>
              <a:cs typeface="Arial" panose="020B0604020202020204" pitchFamily="34" charset="0"/>
            </a:endParaRPr>
          </a:p>
        </p:txBody>
      </p:sp>
      <p:sp>
        <p:nvSpPr>
          <p:cNvPr id="84" name="流程图: 多文档 83">
            <a:extLst>
              <a:ext uri="{FF2B5EF4-FFF2-40B4-BE49-F238E27FC236}">
                <a16:creationId xmlns:a16="http://schemas.microsoft.com/office/drawing/2014/main" id="{ADF6B456-D20B-4501-967E-A4C63BFAD834}"/>
              </a:ext>
            </a:extLst>
          </p:cNvPr>
          <p:cNvSpPr/>
          <p:nvPr/>
        </p:nvSpPr>
        <p:spPr>
          <a:xfrm>
            <a:off x="3696660" y="4184992"/>
            <a:ext cx="918901" cy="484996"/>
          </a:xfrm>
          <a:prstGeom prst="flowChartMultidocumen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latin typeface="Arial" panose="020B0604020202020204" pitchFamily="34" charset="0"/>
                <a:cs typeface="Arial" panose="020B0604020202020204" pitchFamily="34" charset="0"/>
              </a:rPr>
              <a:t>Title</a:t>
            </a:r>
            <a:endParaRPr lang="zh-CN" altLang="en-US" sz="1100" dirty="0">
              <a:latin typeface="Arial" panose="020B0604020202020204" pitchFamily="34" charset="0"/>
              <a:cs typeface="Arial" panose="020B0604020202020204" pitchFamily="34" charset="0"/>
            </a:endParaRPr>
          </a:p>
        </p:txBody>
      </p:sp>
      <p:graphicFrame>
        <p:nvGraphicFramePr>
          <p:cNvPr id="95" name="表格 94">
            <a:extLst>
              <a:ext uri="{FF2B5EF4-FFF2-40B4-BE49-F238E27FC236}">
                <a16:creationId xmlns:a16="http://schemas.microsoft.com/office/drawing/2014/main" id="{67C69C45-8CF2-4881-B319-BE8A06382252}"/>
              </a:ext>
            </a:extLst>
          </p:cNvPr>
          <p:cNvGraphicFramePr>
            <a:graphicFrameLocks noGrp="1"/>
          </p:cNvGraphicFramePr>
          <p:nvPr>
            <p:extLst>
              <p:ext uri="{D42A27DB-BD31-4B8C-83A1-F6EECF244321}">
                <p14:modId xmlns:p14="http://schemas.microsoft.com/office/powerpoint/2010/main" val="3628970806"/>
              </p:ext>
            </p:extLst>
          </p:nvPr>
        </p:nvGraphicFramePr>
        <p:xfrm>
          <a:off x="5953687" y="3232734"/>
          <a:ext cx="5992340" cy="1873405"/>
        </p:xfrm>
        <a:graphic>
          <a:graphicData uri="http://schemas.openxmlformats.org/drawingml/2006/table">
            <a:tbl>
              <a:tblPr/>
              <a:tblGrid>
                <a:gridCol w="1727889">
                  <a:extLst>
                    <a:ext uri="{9D8B030D-6E8A-4147-A177-3AD203B41FA5}">
                      <a16:colId xmlns:a16="http://schemas.microsoft.com/office/drawing/2014/main" val="1466444746"/>
                    </a:ext>
                  </a:extLst>
                </a:gridCol>
                <a:gridCol w="1419545">
                  <a:extLst>
                    <a:ext uri="{9D8B030D-6E8A-4147-A177-3AD203B41FA5}">
                      <a16:colId xmlns:a16="http://schemas.microsoft.com/office/drawing/2014/main" val="169629583"/>
                    </a:ext>
                  </a:extLst>
                </a:gridCol>
                <a:gridCol w="1588262">
                  <a:extLst>
                    <a:ext uri="{9D8B030D-6E8A-4147-A177-3AD203B41FA5}">
                      <a16:colId xmlns:a16="http://schemas.microsoft.com/office/drawing/2014/main" val="1435317136"/>
                    </a:ext>
                  </a:extLst>
                </a:gridCol>
                <a:gridCol w="1256644">
                  <a:extLst>
                    <a:ext uri="{9D8B030D-6E8A-4147-A177-3AD203B41FA5}">
                      <a16:colId xmlns:a16="http://schemas.microsoft.com/office/drawing/2014/main" val="3915620220"/>
                    </a:ext>
                  </a:extLst>
                </a:gridCol>
              </a:tblGrid>
              <a:tr h="390293">
                <a:tc>
                  <a:txBody>
                    <a:bodyPr/>
                    <a:lstStyle/>
                    <a:p>
                      <a:pPr algn="ctr" fontAlgn="ctr"/>
                      <a:r>
                        <a:rPr lang="en-US" sz="1600" b="1" i="0" u="none" strike="noStrike" dirty="0">
                          <a:solidFill>
                            <a:srgbClr val="FFFFFF"/>
                          </a:solidFill>
                          <a:effectLst/>
                          <a:latin typeface="Arial" panose="020B0604020202020204" pitchFamily="34" charset="0"/>
                          <a:ea typeface="等线" panose="02010600030101010101" pitchFamily="2" charset="-122"/>
                        </a:rPr>
                        <a:t>Corpus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r>
                        <a:rPr lang="en-US" sz="1600" b="1" i="0" u="none" strike="noStrike">
                          <a:solidFill>
                            <a:srgbClr val="FFFFFF"/>
                          </a:solidFill>
                          <a:effectLst/>
                          <a:latin typeface="Arial" panose="020B0604020202020204" pitchFamily="34" charset="0"/>
                          <a:ea typeface="等线" panose="02010600030101010101" pitchFamily="2" charset="-122"/>
                        </a:rPr>
                        <a:t>Training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1600" b="1" i="0" u="none" strike="noStrike">
                          <a:solidFill>
                            <a:srgbClr val="FFFFFF"/>
                          </a:solidFill>
                          <a:effectLst/>
                          <a:latin typeface="Arial" panose="020B0604020202020204" pitchFamily="34" charset="0"/>
                          <a:ea typeface="等线" panose="02010600030101010101" pitchFamily="2" charset="-122"/>
                        </a:rPr>
                        <a:t>Validation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1600" b="1" i="0" u="none" strike="noStrike" dirty="0">
                          <a:solidFill>
                            <a:srgbClr val="FFFFFF"/>
                          </a:solidFill>
                          <a:effectLst/>
                          <a:latin typeface="Arial" panose="020B0604020202020204" pitchFamily="34" charset="0"/>
                          <a:ea typeface="等线" panose="02010600030101010101" pitchFamily="2" charset="-122"/>
                        </a:rPr>
                        <a:t>Test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571731078"/>
                  </a:ext>
                </a:extLst>
              </a:tr>
              <a:tr h="370778">
                <a:tc>
                  <a:txBody>
                    <a:bodyPr/>
                    <a:lstStyle/>
                    <a:p>
                      <a:pPr algn="ctr" fontAlgn="ctr"/>
                      <a:r>
                        <a:rPr lang="en-US" sz="1600" b="0" i="0" u="none" strike="noStrike" dirty="0">
                          <a:solidFill>
                            <a:srgbClr val="000000"/>
                          </a:solidFill>
                          <a:effectLst/>
                          <a:latin typeface="Arial" panose="020B0604020202020204" pitchFamily="34" charset="0"/>
                          <a:ea typeface="等线" panose="02010600030101010101" pitchFamily="2" charset="-122"/>
                        </a:rPr>
                        <a:t>Java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altLang="zh-CN" sz="1600" b="0" i="0" u="none" strike="noStrike">
                          <a:solidFill>
                            <a:srgbClr val="000000"/>
                          </a:solidFill>
                          <a:effectLst/>
                          <a:latin typeface="Arial" panose="020B0604020202020204" pitchFamily="34" charset="0"/>
                          <a:ea typeface="等线" panose="02010600030101010101" pitchFamily="2" charset="-122"/>
                        </a:rPr>
                        <a:t>60,000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altLang="zh-CN" sz="1600" b="0" i="0" u="none" strike="noStrike" dirty="0">
                          <a:solidFill>
                            <a:srgbClr val="000000"/>
                          </a:solidFill>
                          <a:effectLst/>
                          <a:latin typeface="Arial" panose="020B0604020202020204" pitchFamily="34" charset="0"/>
                          <a:ea typeface="等线" panose="02010600030101010101" pitchFamily="2" charset="-122"/>
                        </a:rPr>
                        <a:t>3,959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altLang="zh-CN" sz="1600" b="0" i="0" u="none" strike="noStrike">
                          <a:solidFill>
                            <a:srgbClr val="000000"/>
                          </a:solidFill>
                          <a:effectLst/>
                          <a:latin typeface="Arial" panose="020B0604020202020204" pitchFamily="34" charset="0"/>
                          <a:ea typeface="等线" panose="02010600030101010101" pitchFamily="2" charset="-122"/>
                        </a:rPr>
                        <a:t>5,000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17350271"/>
                  </a:ext>
                </a:extLst>
              </a:tr>
              <a:tr h="370778">
                <a:tc>
                  <a:txBody>
                    <a:bodyPr/>
                    <a:lstStyle/>
                    <a:p>
                      <a:pPr algn="ctr" fontAlgn="ctr"/>
                      <a:r>
                        <a:rPr lang="en-US" sz="1600" b="0" i="0" u="none" strike="noStrike">
                          <a:solidFill>
                            <a:srgbClr val="000000"/>
                          </a:solidFill>
                          <a:effectLst/>
                          <a:latin typeface="Arial" panose="020B0604020202020204" pitchFamily="34" charset="0"/>
                          <a:ea typeface="等线" panose="02010600030101010101" pitchFamily="2" charset="-122"/>
                        </a:rPr>
                        <a:t>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Arial" panose="020B0604020202020204" pitchFamily="34" charset="0"/>
                          <a:ea typeface="等线" panose="02010600030101010101" pitchFamily="2" charset="-122"/>
                        </a:rPr>
                        <a:t>60,000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Arial" panose="020B0604020202020204" pitchFamily="34" charset="0"/>
                          <a:ea typeface="等线" panose="02010600030101010101" pitchFamily="2" charset="-122"/>
                        </a:rPr>
                        <a:t>6,817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Arial" panose="020B0604020202020204" pitchFamily="34" charset="0"/>
                          <a:ea typeface="等线" panose="02010600030101010101" pitchFamily="2" charset="-122"/>
                        </a:rPr>
                        <a:t>5,000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0267505"/>
                  </a:ext>
                </a:extLst>
              </a:tr>
              <a:tr h="370778">
                <a:tc>
                  <a:txBody>
                    <a:bodyPr/>
                    <a:lstStyle/>
                    <a:p>
                      <a:pPr algn="ctr" fontAlgn="ctr"/>
                      <a:r>
                        <a:rPr lang="en-US" sz="1600" b="0" i="0" u="none" strike="noStrike">
                          <a:solidFill>
                            <a:srgbClr val="000000"/>
                          </a:solidFill>
                          <a:effectLst/>
                          <a:latin typeface="Arial" panose="020B0604020202020204" pitchFamily="34" charset="0"/>
                          <a:ea typeface="等线" panose="02010600030101010101" pitchFamily="2" charset="-122"/>
                        </a:rPr>
                        <a:t>Python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altLang="zh-CN" sz="1600" b="0" i="0" u="none" strike="noStrike">
                          <a:solidFill>
                            <a:srgbClr val="000000"/>
                          </a:solidFill>
                          <a:effectLst/>
                          <a:latin typeface="Arial" panose="020B0604020202020204" pitchFamily="34" charset="0"/>
                          <a:ea typeface="等线" panose="02010600030101010101" pitchFamily="2" charset="-122"/>
                        </a:rPr>
                        <a:t>60,000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altLang="zh-CN" sz="1600" b="0" i="0" u="none" strike="noStrike">
                          <a:solidFill>
                            <a:srgbClr val="000000"/>
                          </a:solidFill>
                          <a:effectLst/>
                          <a:latin typeface="Arial" panose="020B0604020202020204" pitchFamily="34" charset="0"/>
                          <a:ea typeface="等线" panose="02010600030101010101" pitchFamily="2" charset="-122"/>
                        </a:rPr>
                        <a:t>7,742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altLang="zh-CN" sz="1600" b="0" i="0" u="none" strike="noStrike">
                          <a:solidFill>
                            <a:srgbClr val="000000"/>
                          </a:solidFill>
                          <a:effectLst/>
                          <a:latin typeface="Arial" panose="020B0604020202020204" pitchFamily="34" charset="0"/>
                          <a:ea typeface="等线" panose="02010600030101010101" pitchFamily="2" charset="-122"/>
                        </a:rPr>
                        <a:t>5,000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615128131"/>
                  </a:ext>
                </a:extLst>
              </a:tr>
              <a:tr h="370778">
                <a:tc>
                  <a:txBody>
                    <a:bodyPr/>
                    <a:lstStyle/>
                    <a:p>
                      <a:pPr algn="ctr" fontAlgn="ctr"/>
                      <a:r>
                        <a:rPr lang="en-US" sz="1600" b="0" i="0" u="none" strike="noStrike" dirty="0">
                          <a:solidFill>
                            <a:srgbClr val="000000"/>
                          </a:solidFill>
                          <a:effectLst/>
                          <a:latin typeface="Arial" panose="020B0604020202020204" pitchFamily="34" charset="0"/>
                          <a:ea typeface="等线" panose="02010600030101010101" pitchFamily="2" charset="-122"/>
                        </a:rPr>
                        <a:t>JavaScript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Arial" panose="020B0604020202020204" pitchFamily="34" charset="0"/>
                          <a:ea typeface="等线" panose="02010600030101010101" pitchFamily="2" charset="-122"/>
                        </a:rPr>
                        <a:t>60,000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Arial" panose="020B0604020202020204" pitchFamily="34" charset="0"/>
                          <a:ea typeface="等线" panose="02010600030101010101" pitchFamily="2" charset="-122"/>
                        </a:rPr>
                        <a:t>5,780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Arial" panose="020B0604020202020204" pitchFamily="34" charset="0"/>
                          <a:ea typeface="等线" panose="02010600030101010101" pitchFamily="2" charset="-122"/>
                        </a:rPr>
                        <a:t>5,000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7429453"/>
                  </a:ext>
                </a:extLst>
              </a:tr>
            </a:tbl>
          </a:graphicData>
        </a:graphic>
      </p:graphicFrame>
      <p:sp>
        <p:nvSpPr>
          <p:cNvPr id="104" name="矩形: 圆角 103">
            <a:extLst>
              <a:ext uri="{FF2B5EF4-FFF2-40B4-BE49-F238E27FC236}">
                <a16:creationId xmlns:a16="http://schemas.microsoft.com/office/drawing/2014/main" id="{2CA1D235-EFDB-4DEB-8FBA-E15BB0CF856D}"/>
              </a:ext>
            </a:extLst>
          </p:cNvPr>
          <p:cNvSpPr/>
          <p:nvPr/>
        </p:nvSpPr>
        <p:spPr>
          <a:xfrm>
            <a:off x="1323435" y="5597614"/>
            <a:ext cx="3406625" cy="945163"/>
          </a:xfrm>
          <a:prstGeom prst="roundRect">
            <a:avLst/>
          </a:prstGeom>
          <a:solidFill>
            <a:schemeClr val="bg1">
              <a:lumMod val="95000"/>
            </a:schemeClr>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99" name="图片 98">
            <a:extLst>
              <a:ext uri="{FF2B5EF4-FFF2-40B4-BE49-F238E27FC236}">
                <a16:creationId xmlns:a16="http://schemas.microsoft.com/office/drawing/2014/main" id="{F441AEDC-DD8D-4A46-BB79-091F02255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1487" y="5741591"/>
            <a:ext cx="533989" cy="599987"/>
          </a:xfrm>
          <a:prstGeom prst="rect">
            <a:avLst/>
          </a:prstGeom>
        </p:spPr>
      </p:pic>
      <p:pic>
        <p:nvPicPr>
          <p:cNvPr id="100" name="图片 99">
            <a:extLst>
              <a:ext uri="{FF2B5EF4-FFF2-40B4-BE49-F238E27FC236}">
                <a16:creationId xmlns:a16="http://schemas.microsoft.com/office/drawing/2014/main" id="{3A20CC1A-97F9-485C-8332-9F24B60F0F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7997" y="5707733"/>
            <a:ext cx="599987" cy="599987"/>
          </a:xfrm>
          <a:prstGeom prst="rect">
            <a:avLst/>
          </a:prstGeom>
        </p:spPr>
      </p:pic>
      <p:pic>
        <p:nvPicPr>
          <p:cNvPr id="101" name="图形 100">
            <a:extLst>
              <a:ext uri="{FF2B5EF4-FFF2-40B4-BE49-F238E27FC236}">
                <a16:creationId xmlns:a16="http://schemas.microsoft.com/office/drawing/2014/main" id="{A9698836-6201-45EA-8E3F-338E6A6B9E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61499" y="5663077"/>
            <a:ext cx="635839" cy="635839"/>
          </a:xfrm>
          <a:prstGeom prst="rect">
            <a:avLst/>
          </a:prstGeom>
        </p:spPr>
      </p:pic>
      <p:pic>
        <p:nvPicPr>
          <p:cNvPr id="102" name="图形 101">
            <a:extLst>
              <a:ext uri="{FF2B5EF4-FFF2-40B4-BE49-F238E27FC236}">
                <a16:creationId xmlns:a16="http://schemas.microsoft.com/office/drawing/2014/main" id="{4AB1F683-4A3A-498A-884A-0DB60FF672F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33172" y="5651917"/>
            <a:ext cx="718757" cy="718757"/>
          </a:xfrm>
          <a:prstGeom prst="rect">
            <a:avLst/>
          </a:prstGeom>
        </p:spPr>
      </p:pic>
      <p:sp>
        <p:nvSpPr>
          <p:cNvPr id="103" name="文本框 102">
            <a:extLst>
              <a:ext uri="{FF2B5EF4-FFF2-40B4-BE49-F238E27FC236}">
                <a16:creationId xmlns:a16="http://schemas.microsoft.com/office/drawing/2014/main" id="{270A62CD-24C8-4DB1-9663-F06983DBDC74}"/>
              </a:ext>
            </a:extLst>
          </p:cNvPr>
          <p:cNvSpPr txBox="1"/>
          <p:nvPr/>
        </p:nvSpPr>
        <p:spPr>
          <a:xfrm>
            <a:off x="2605716" y="6298916"/>
            <a:ext cx="854913" cy="261610"/>
          </a:xfrm>
          <a:prstGeom prst="rect">
            <a:avLst/>
          </a:prstGeom>
          <a:noFill/>
        </p:spPr>
        <p:txBody>
          <a:bodyPr wrap="square" rtlCol="0">
            <a:spAutoFit/>
          </a:bodyPr>
          <a:lstStyle/>
          <a:p>
            <a:r>
              <a:rPr lang="en-US" altLang="zh-CN" sz="1100" b="1" dirty="0">
                <a:latin typeface="Arial" panose="020B0604020202020204" pitchFamily="34" charset="0"/>
                <a:cs typeface="Arial" panose="020B0604020202020204" pitchFamily="34" charset="0"/>
              </a:rPr>
              <a:t>Corpus</a:t>
            </a:r>
            <a:endParaRPr lang="zh-CN" altLang="en-US" sz="1050" b="1" dirty="0">
              <a:latin typeface="Arial" panose="020B0604020202020204" pitchFamily="34" charset="0"/>
              <a:cs typeface="Arial" panose="020B0604020202020204" pitchFamily="34" charset="0"/>
            </a:endParaRPr>
          </a:p>
        </p:txBody>
      </p:sp>
      <p:sp>
        <p:nvSpPr>
          <p:cNvPr id="105" name="箭头: 下 104">
            <a:extLst>
              <a:ext uri="{FF2B5EF4-FFF2-40B4-BE49-F238E27FC236}">
                <a16:creationId xmlns:a16="http://schemas.microsoft.com/office/drawing/2014/main" id="{3A536FBD-D980-47AF-98D8-3EADED68737A}"/>
              </a:ext>
            </a:extLst>
          </p:cNvPr>
          <p:cNvSpPr/>
          <p:nvPr/>
        </p:nvSpPr>
        <p:spPr>
          <a:xfrm>
            <a:off x="2944802" y="1687052"/>
            <a:ext cx="202788" cy="467138"/>
          </a:xfrm>
          <a:prstGeom prst="downArrow">
            <a:avLst/>
          </a:prstGeom>
          <a:gradFill>
            <a:gsLst>
              <a:gs pos="0">
                <a:schemeClr val="bg1">
                  <a:lumMod val="85000"/>
                </a:schemeClr>
              </a:gs>
              <a:gs pos="100000">
                <a:schemeClr val="bg1">
                  <a:lumMod val="5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箭头: 下 105">
            <a:extLst>
              <a:ext uri="{FF2B5EF4-FFF2-40B4-BE49-F238E27FC236}">
                <a16:creationId xmlns:a16="http://schemas.microsoft.com/office/drawing/2014/main" id="{34984468-A7D8-4447-9AB4-AE7C3A290F6A}"/>
              </a:ext>
            </a:extLst>
          </p:cNvPr>
          <p:cNvSpPr/>
          <p:nvPr/>
        </p:nvSpPr>
        <p:spPr>
          <a:xfrm>
            <a:off x="2912975" y="4993734"/>
            <a:ext cx="202788" cy="467138"/>
          </a:xfrm>
          <a:prstGeom prst="downArrow">
            <a:avLst/>
          </a:prstGeom>
          <a:gradFill>
            <a:gsLst>
              <a:gs pos="0">
                <a:schemeClr val="bg1">
                  <a:lumMod val="85000"/>
                </a:schemeClr>
              </a:gs>
              <a:gs pos="100000">
                <a:schemeClr val="bg1">
                  <a:lumMod val="5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文本框 107">
            <a:extLst>
              <a:ext uri="{FF2B5EF4-FFF2-40B4-BE49-F238E27FC236}">
                <a16:creationId xmlns:a16="http://schemas.microsoft.com/office/drawing/2014/main" id="{5FCC3014-A631-40B1-AD62-B97108694EBC}"/>
              </a:ext>
            </a:extLst>
          </p:cNvPr>
          <p:cNvSpPr txBox="1"/>
          <p:nvPr/>
        </p:nvSpPr>
        <p:spPr>
          <a:xfrm>
            <a:off x="6009308" y="2409278"/>
            <a:ext cx="5881097" cy="338554"/>
          </a:xfrm>
          <a:prstGeom prst="rect">
            <a:avLst/>
          </a:prstGeom>
          <a:noFill/>
        </p:spPr>
        <p:txBody>
          <a:bodyPr wrap="none" rtlCol="0">
            <a:spAutoFit/>
          </a:bodyPr>
          <a:lstStyle/>
          <a:p>
            <a:r>
              <a:rPr lang="en-US" altLang="zh-CN" sz="1600" b="1" dirty="0">
                <a:latin typeface="Arial" panose="020B0604020202020204" pitchFamily="34" charset="0"/>
                <a:cs typeface="Arial" panose="020B0604020202020204" pitchFamily="34" charset="0"/>
              </a:rPr>
              <a:t>STATISTICAL INFORMATION OF CORPUS SPLIT RESULTS</a:t>
            </a:r>
            <a:endParaRPr lang="zh-CN" alt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5218053"/>
      </p:ext>
    </p:extLst>
  </p:cSld>
  <p:clrMapOvr>
    <a:masterClrMapping/>
  </p:clrMapOvr>
  <p:transition spd="slow" advClick="0" advTm="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2">
            <a:extLst>
              <a:ext uri="{FF2B5EF4-FFF2-40B4-BE49-F238E27FC236}">
                <a16:creationId xmlns:a16="http://schemas.microsoft.com/office/drawing/2014/main" id="{DF2FE245-B2BC-4B9B-B835-4DD0BB852770}"/>
              </a:ext>
            </a:extLst>
          </p:cNvPr>
          <p:cNvSpPr txBox="1"/>
          <p:nvPr/>
        </p:nvSpPr>
        <p:spPr>
          <a:xfrm>
            <a:off x="1452686" y="157570"/>
            <a:ext cx="4643313" cy="523220"/>
          </a:xfrm>
          <a:prstGeom prst="rect">
            <a:avLst/>
          </a:prstGeom>
          <a:noFill/>
        </p:spPr>
        <p:txBody>
          <a:bodyPr wrap="square" rtlCol="0">
            <a:spAutoFit/>
          </a:bodyPr>
          <a:lstStyle/>
          <a:p>
            <a:pPr algn="ctr"/>
            <a:r>
              <a:rPr lang="en-US" altLang="zh-CN" sz="2800" b="1" dirty="0">
                <a:solidFill>
                  <a:srgbClr val="005DA2"/>
                </a:solidFill>
                <a:latin typeface="Arial" panose="020B0604020202020204" pitchFamily="34" charset="0"/>
                <a:ea typeface="微软雅黑" pitchFamily="34" charset="-122"/>
                <a:cs typeface="Arial" panose="020B0604020202020204" pitchFamily="34" charset="0"/>
              </a:rPr>
              <a:t>Evaluation-Baselines</a:t>
            </a:r>
          </a:p>
        </p:txBody>
      </p:sp>
      <p:grpSp>
        <p:nvGrpSpPr>
          <p:cNvPr id="16" name="组合 15">
            <a:extLst>
              <a:ext uri="{FF2B5EF4-FFF2-40B4-BE49-F238E27FC236}">
                <a16:creationId xmlns:a16="http://schemas.microsoft.com/office/drawing/2014/main" id="{1A478B29-99DD-44E7-8AAD-EBA21FF4D288}"/>
              </a:ext>
            </a:extLst>
          </p:cNvPr>
          <p:cNvGrpSpPr/>
          <p:nvPr/>
        </p:nvGrpSpPr>
        <p:grpSpPr>
          <a:xfrm>
            <a:off x="439668" y="4289040"/>
            <a:ext cx="3603812" cy="2070847"/>
            <a:chOff x="439668" y="4289040"/>
            <a:chExt cx="3603812" cy="2070847"/>
          </a:xfrm>
        </p:grpSpPr>
        <p:sp>
          <p:nvSpPr>
            <p:cNvPr id="10" name="矩形: 圆角 9">
              <a:extLst>
                <a:ext uri="{FF2B5EF4-FFF2-40B4-BE49-F238E27FC236}">
                  <a16:creationId xmlns:a16="http://schemas.microsoft.com/office/drawing/2014/main" id="{21AB68C4-A6DB-4243-AB4C-E7508290F44E}"/>
                </a:ext>
              </a:extLst>
            </p:cNvPr>
            <p:cNvSpPr/>
            <p:nvPr/>
          </p:nvSpPr>
          <p:spPr>
            <a:xfrm>
              <a:off x="439668" y="4289040"/>
              <a:ext cx="3603812" cy="2070847"/>
            </a:xfrm>
            <a:prstGeom prst="roundRect">
              <a:avLst>
                <a:gd name="adj" fmla="val 714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latin typeface="苹方 中等" panose="020B0400000000000000" pitchFamily="34" charset="-122"/>
                <a:ea typeface="苹方 中等" panose="020B0400000000000000" pitchFamily="34" charset="-122"/>
              </a:endParaRPr>
            </a:p>
          </p:txBody>
        </p:sp>
        <p:sp>
          <p:nvSpPr>
            <p:cNvPr id="11" name="文本框 10">
              <a:extLst>
                <a:ext uri="{FF2B5EF4-FFF2-40B4-BE49-F238E27FC236}">
                  <a16:creationId xmlns:a16="http://schemas.microsoft.com/office/drawing/2014/main" id="{47B2202C-3782-466B-9744-8DB073DF30E0}"/>
                </a:ext>
              </a:extLst>
            </p:cNvPr>
            <p:cNvSpPr txBox="1"/>
            <p:nvPr/>
          </p:nvSpPr>
          <p:spPr>
            <a:xfrm>
              <a:off x="1758585" y="5891376"/>
              <a:ext cx="796052" cy="369332"/>
            </a:xfrm>
            <a:prstGeom prst="rect">
              <a:avLst/>
            </a:prstGeom>
            <a:noFill/>
          </p:spPr>
          <p:txBody>
            <a:bodyPr wrap="none" rtlCol="0">
              <a:spAutoFit/>
            </a:bodyPr>
            <a:lstStyle/>
            <a:p>
              <a:pPr algn="ctr"/>
              <a:r>
                <a:rPr lang="en-US" altLang="zh-CN" dirty="0">
                  <a:solidFill>
                    <a:schemeClr val="tx1"/>
                  </a:solidFill>
                  <a:latin typeface="Arial" panose="020B0604020202020204" pitchFamily="34" charset="0"/>
                  <a:ea typeface="苹方 中等" panose="020B0400000000000000" pitchFamily="34" charset="-122"/>
                  <a:cs typeface="Arial" panose="020B0604020202020204" pitchFamily="34" charset="0"/>
                </a:rPr>
                <a:t>BART</a:t>
              </a:r>
            </a:p>
          </p:txBody>
        </p:sp>
        <p:pic>
          <p:nvPicPr>
            <p:cNvPr id="27" name="图片 26">
              <a:extLst>
                <a:ext uri="{FF2B5EF4-FFF2-40B4-BE49-F238E27FC236}">
                  <a16:creationId xmlns:a16="http://schemas.microsoft.com/office/drawing/2014/main" id="{109C905E-8193-4B91-80A8-41EB9452AB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574" y="4478715"/>
              <a:ext cx="3147015" cy="1222986"/>
            </a:xfrm>
            <a:prstGeom prst="rect">
              <a:avLst/>
            </a:prstGeom>
          </p:spPr>
        </p:pic>
      </p:grpSp>
      <p:grpSp>
        <p:nvGrpSpPr>
          <p:cNvPr id="17" name="组合 16">
            <a:extLst>
              <a:ext uri="{FF2B5EF4-FFF2-40B4-BE49-F238E27FC236}">
                <a16:creationId xmlns:a16="http://schemas.microsoft.com/office/drawing/2014/main" id="{DC6E7CB1-EC11-4EE5-B95C-57949D633CBD}"/>
              </a:ext>
            </a:extLst>
          </p:cNvPr>
          <p:cNvGrpSpPr/>
          <p:nvPr/>
        </p:nvGrpSpPr>
        <p:grpSpPr>
          <a:xfrm>
            <a:off x="4289656" y="4289040"/>
            <a:ext cx="3603812" cy="2070847"/>
            <a:chOff x="4289656" y="4289040"/>
            <a:chExt cx="3603812" cy="2070847"/>
          </a:xfrm>
        </p:grpSpPr>
        <p:sp>
          <p:nvSpPr>
            <p:cNvPr id="12" name="矩形: 圆角 11">
              <a:extLst>
                <a:ext uri="{FF2B5EF4-FFF2-40B4-BE49-F238E27FC236}">
                  <a16:creationId xmlns:a16="http://schemas.microsoft.com/office/drawing/2014/main" id="{825F4277-CFCC-4E41-886E-F460738ED42D}"/>
                </a:ext>
              </a:extLst>
            </p:cNvPr>
            <p:cNvSpPr/>
            <p:nvPr/>
          </p:nvSpPr>
          <p:spPr>
            <a:xfrm>
              <a:off x="4289656" y="4289040"/>
              <a:ext cx="3603812" cy="2070847"/>
            </a:xfrm>
            <a:prstGeom prst="roundRect">
              <a:avLst>
                <a:gd name="adj" fmla="val 714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latin typeface="苹方 中等" panose="020B0400000000000000" pitchFamily="34" charset="-122"/>
                <a:ea typeface="苹方 中等" panose="020B0400000000000000" pitchFamily="34" charset="-122"/>
              </a:endParaRPr>
            </a:p>
          </p:txBody>
        </p:sp>
        <p:grpSp>
          <p:nvGrpSpPr>
            <p:cNvPr id="14" name="组合 13">
              <a:extLst>
                <a:ext uri="{FF2B5EF4-FFF2-40B4-BE49-F238E27FC236}">
                  <a16:creationId xmlns:a16="http://schemas.microsoft.com/office/drawing/2014/main" id="{7268441A-3D4A-4EAC-A0A9-16B22C967FD7}"/>
                </a:ext>
              </a:extLst>
            </p:cNvPr>
            <p:cNvGrpSpPr/>
            <p:nvPr/>
          </p:nvGrpSpPr>
          <p:grpSpPr>
            <a:xfrm>
              <a:off x="5330833" y="4316076"/>
              <a:ext cx="1533433" cy="1949599"/>
              <a:chOff x="9174832" y="1842983"/>
              <a:chExt cx="1533433" cy="1949599"/>
            </a:xfrm>
          </p:grpSpPr>
          <p:sp>
            <p:nvSpPr>
              <p:cNvPr id="33" name="文本框 32">
                <a:extLst>
                  <a:ext uri="{FF2B5EF4-FFF2-40B4-BE49-F238E27FC236}">
                    <a16:creationId xmlns:a16="http://schemas.microsoft.com/office/drawing/2014/main" id="{28A4C438-FCBE-4311-A6D4-1E424D1403FE}"/>
                  </a:ext>
                </a:extLst>
              </p:cNvPr>
              <p:cNvSpPr txBox="1"/>
              <p:nvPr/>
            </p:nvSpPr>
            <p:spPr>
              <a:xfrm>
                <a:off x="9599147" y="3423250"/>
                <a:ext cx="684803" cy="369332"/>
              </a:xfrm>
              <a:prstGeom prst="rect">
                <a:avLst/>
              </a:prstGeom>
              <a:noFill/>
            </p:spPr>
            <p:txBody>
              <a:bodyPr wrap="none" rtlCol="0">
                <a:spAutoFit/>
              </a:bodyPr>
              <a:lstStyle/>
              <a:p>
                <a:pPr algn="ctr"/>
                <a:r>
                  <a:rPr lang="en-US" altLang="zh-CN" dirty="0">
                    <a:latin typeface="Arial" panose="020B0604020202020204" pitchFamily="34" charset="0"/>
                    <a:ea typeface="苹方 中等" panose="020B0400000000000000" pitchFamily="34" charset="-122"/>
                    <a:cs typeface="Arial" panose="020B0604020202020204" pitchFamily="34" charset="0"/>
                  </a:rPr>
                  <a:t>NMT</a:t>
                </a:r>
              </a:p>
            </p:txBody>
          </p:sp>
          <p:pic>
            <p:nvPicPr>
              <p:cNvPr id="31" name="图片 30">
                <a:extLst>
                  <a:ext uri="{FF2B5EF4-FFF2-40B4-BE49-F238E27FC236}">
                    <a16:creationId xmlns:a16="http://schemas.microsoft.com/office/drawing/2014/main" id="{E7164C8B-B9CA-493A-B3CE-7AE53AB13E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4832" y="1842983"/>
                <a:ext cx="1533433" cy="1550859"/>
              </a:xfrm>
              <a:prstGeom prst="rect">
                <a:avLst/>
              </a:prstGeom>
            </p:spPr>
          </p:pic>
        </p:grpSp>
      </p:grpSp>
      <p:grpSp>
        <p:nvGrpSpPr>
          <p:cNvPr id="18" name="组合 17">
            <a:extLst>
              <a:ext uri="{FF2B5EF4-FFF2-40B4-BE49-F238E27FC236}">
                <a16:creationId xmlns:a16="http://schemas.microsoft.com/office/drawing/2014/main" id="{4B853AAC-1CB6-43E5-9B96-50370803FE08}"/>
              </a:ext>
            </a:extLst>
          </p:cNvPr>
          <p:cNvGrpSpPr/>
          <p:nvPr/>
        </p:nvGrpSpPr>
        <p:grpSpPr>
          <a:xfrm>
            <a:off x="8151618" y="4301303"/>
            <a:ext cx="3603812" cy="2070847"/>
            <a:chOff x="8151618" y="4301303"/>
            <a:chExt cx="3603812" cy="2070847"/>
          </a:xfrm>
        </p:grpSpPr>
        <p:sp>
          <p:nvSpPr>
            <p:cNvPr id="34" name="矩形: 圆角 33">
              <a:extLst>
                <a:ext uri="{FF2B5EF4-FFF2-40B4-BE49-F238E27FC236}">
                  <a16:creationId xmlns:a16="http://schemas.microsoft.com/office/drawing/2014/main" id="{25523D46-352A-4166-B06D-A6CFF588C8DE}"/>
                </a:ext>
              </a:extLst>
            </p:cNvPr>
            <p:cNvSpPr/>
            <p:nvPr/>
          </p:nvSpPr>
          <p:spPr>
            <a:xfrm>
              <a:off x="8151618" y="4301303"/>
              <a:ext cx="3603812" cy="2070847"/>
            </a:xfrm>
            <a:prstGeom prst="roundRect">
              <a:avLst>
                <a:gd name="adj" fmla="val 714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latin typeface="苹方 中等" panose="020B0400000000000000" pitchFamily="34" charset="-122"/>
                <a:ea typeface="苹方 中等" panose="020B0400000000000000" pitchFamily="34" charset="-122"/>
              </a:endParaRPr>
            </a:p>
          </p:txBody>
        </p:sp>
        <p:sp>
          <p:nvSpPr>
            <p:cNvPr id="35" name="文本框 34">
              <a:extLst>
                <a:ext uri="{FF2B5EF4-FFF2-40B4-BE49-F238E27FC236}">
                  <a16:creationId xmlns:a16="http://schemas.microsoft.com/office/drawing/2014/main" id="{7F90EF1E-A34E-4689-BCA3-1B791FFEA678}"/>
                </a:ext>
              </a:extLst>
            </p:cNvPr>
            <p:cNvSpPr txBox="1"/>
            <p:nvPr/>
          </p:nvSpPr>
          <p:spPr>
            <a:xfrm>
              <a:off x="8969921" y="5891376"/>
              <a:ext cx="1967205" cy="369332"/>
            </a:xfrm>
            <a:prstGeom prst="rect">
              <a:avLst/>
            </a:prstGeom>
            <a:noFill/>
          </p:spPr>
          <p:txBody>
            <a:bodyPr wrap="none" rtlCol="0">
              <a:spAutoFit/>
            </a:bodyPr>
            <a:lstStyle/>
            <a:p>
              <a:pPr algn="ctr"/>
              <a:r>
                <a:rPr lang="en-US" altLang="zh-CN" dirty="0">
                  <a:latin typeface="Arial" panose="020B0604020202020204" pitchFamily="34" charset="0"/>
                  <a:ea typeface="苹方 中等" panose="020B0400000000000000" pitchFamily="34" charset="-122"/>
                  <a:cs typeface="Arial" panose="020B0604020202020204" pitchFamily="34" charset="0"/>
                </a:rPr>
                <a:t>Hybrid-</a:t>
              </a:r>
              <a:r>
                <a:rPr lang="en-US" altLang="zh-CN" dirty="0" err="1">
                  <a:latin typeface="Arial" panose="020B0604020202020204" pitchFamily="34" charset="0"/>
                  <a:ea typeface="苹方 中等" panose="020B0400000000000000" pitchFamily="34" charset="-122"/>
                  <a:cs typeface="Arial" panose="020B0604020202020204" pitchFamily="34" charset="0"/>
                </a:rPr>
                <a:t>DeepCom</a:t>
              </a:r>
              <a:endParaRPr lang="en-US" altLang="zh-CN" dirty="0">
                <a:latin typeface="Arial" panose="020B0604020202020204" pitchFamily="34" charset="0"/>
                <a:ea typeface="苹方 中等" panose="020B0400000000000000" pitchFamily="34" charset="-122"/>
                <a:cs typeface="Arial" panose="020B0604020202020204" pitchFamily="34" charset="0"/>
              </a:endParaRPr>
            </a:p>
          </p:txBody>
        </p:sp>
        <p:pic>
          <p:nvPicPr>
            <p:cNvPr id="41" name="图片 40">
              <a:extLst>
                <a:ext uri="{FF2B5EF4-FFF2-40B4-BE49-F238E27FC236}">
                  <a16:creationId xmlns:a16="http://schemas.microsoft.com/office/drawing/2014/main" id="{A6A0E418-6C72-46E5-9046-EB79689D46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05736" y="4460305"/>
              <a:ext cx="2671627" cy="1431071"/>
            </a:xfrm>
            <a:prstGeom prst="rect">
              <a:avLst/>
            </a:prstGeom>
          </p:spPr>
        </p:pic>
      </p:grpSp>
      <p:grpSp>
        <p:nvGrpSpPr>
          <p:cNvPr id="20" name="组合 19">
            <a:extLst>
              <a:ext uri="{FF2B5EF4-FFF2-40B4-BE49-F238E27FC236}">
                <a16:creationId xmlns:a16="http://schemas.microsoft.com/office/drawing/2014/main" id="{CBAA403F-A086-45DE-83A2-B0F87142BBE9}"/>
              </a:ext>
            </a:extLst>
          </p:cNvPr>
          <p:cNvGrpSpPr/>
          <p:nvPr/>
        </p:nvGrpSpPr>
        <p:grpSpPr>
          <a:xfrm>
            <a:off x="439668" y="1758583"/>
            <a:ext cx="3603812" cy="2070847"/>
            <a:chOff x="439668" y="1758583"/>
            <a:chExt cx="3603812" cy="2070847"/>
          </a:xfrm>
        </p:grpSpPr>
        <p:sp>
          <p:nvSpPr>
            <p:cNvPr id="3" name="矩形: 圆角 2">
              <a:extLst>
                <a:ext uri="{FF2B5EF4-FFF2-40B4-BE49-F238E27FC236}">
                  <a16:creationId xmlns:a16="http://schemas.microsoft.com/office/drawing/2014/main" id="{83160799-511E-4E8C-B93C-9EC0EAE8F50C}"/>
                </a:ext>
              </a:extLst>
            </p:cNvPr>
            <p:cNvSpPr/>
            <p:nvPr/>
          </p:nvSpPr>
          <p:spPr>
            <a:xfrm>
              <a:off x="439668" y="1758583"/>
              <a:ext cx="3603812" cy="2070847"/>
            </a:xfrm>
            <a:prstGeom prst="roundRect">
              <a:avLst>
                <a:gd name="adj" fmla="val 714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latin typeface="苹方 中等" panose="020B0400000000000000" pitchFamily="34" charset="-122"/>
                <a:ea typeface="苹方 中等" panose="020B0400000000000000" pitchFamily="34" charset="-122"/>
              </a:endParaRPr>
            </a:p>
          </p:txBody>
        </p:sp>
        <p:grpSp>
          <p:nvGrpSpPr>
            <p:cNvPr id="5" name="组合 4">
              <a:extLst>
                <a:ext uri="{FF2B5EF4-FFF2-40B4-BE49-F238E27FC236}">
                  <a16:creationId xmlns:a16="http://schemas.microsoft.com/office/drawing/2014/main" id="{87766174-853F-4447-85A6-3B4086AF4E25}"/>
                </a:ext>
              </a:extLst>
            </p:cNvPr>
            <p:cNvGrpSpPr/>
            <p:nvPr/>
          </p:nvGrpSpPr>
          <p:grpSpPr>
            <a:xfrm>
              <a:off x="439668" y="1881588"/>
              <a:ext cx="3543979" cy="1876771"/>
              <a:chOff x="2239600" y="941760"/>
              <a:chExt cx="3543979" cy="1876771"/>
            </a:xfrm>
          </p:grpSpPr>
          <p:sp>
            <p:nvSpPr>
              <p:cNvPr id="21" name="文本框 20">
                <a:extLst>
                  <a:ext uri="{FF2B5EF4-FFF2-40B4-BE49-F238E27FC236}">
                    <a16:creationId xmlns:a16="http://schemas.microsoft.com/office/drawing/2014/main" id="{450A3AEB-DD4D-4B2B-8907-FA5ACBF9686E}"/>
                  </a:ext>
                </a:extLst>
              </p:cNvPr>
              <p:cNvSpPr txBox="1"/>
              <p:nvPr/>
            </p:nvSpPr>
            <p:spPr>
              <a:xfrm>
                <a:off x="3404211" y="2449199"/>
                <a:ext cx="1300356" cy="369332"/>
              </a:xfrm>
              <a:prstGeom prst="rect">
                <a:avLst/>
              </a:prstGeom>
              <a:noFill/>
            </p:spPr>
            <p:txBody>
              <a:bodyPr wrap="none" rtlCol="0">
                <a:spAutoFit/>
              </a:bodyPr>
              <a:lstStyle/>
              <a:p>
                <a:pPr algn="ctr"/>
                <a:r>
                  <a:rPr lang="en-US" altLang="zh-CN" dirty="0">
                    <a:latin typeface="Arial" panose="020B0604020202020204" pitchFamily="34" charset="0"/>
                    <a:ea typeface="苹方 中等" panose="020B0400000000000000" pitchFamily="34" charset="-122"/>
                    <a:cs typeface="Arial" panose="020B0604020202020204" pitchFamily="34" charset="0"/>
                  </a:rPr>
                  <a:t>Code2Que</a:t>
                </a:r>
              </a:p>
            </p:txBody>
          </p:sp>
          <p:pic>
            <p:nvPicPr>
              <p:cNvPr id="22" name="图片 21">
                <a:extLst>
                  <a:ext uri="{FF2B5EF4-FFF2-40B4-BE49-F238E27FC236}">
                    <a16:creationId xmlns:a16="http://schemas.microsoft.com/office/drawing/2014/main" id="{DA6A502A-D2BE-4A7B-A265-FD3B5692F9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9600" y="941760"/>
                <a:ext cx="3543979" cy="1464660"/>
              </a:xfrm>
              <a:prstGeom prst="rect">
                <a:avLst/>
              </a:prstGeom>
            </p:spPr>
          </p:pic>
        </p:grpSp>
      </p:grpSp>
      <p:grpSp>
        <p:nvGrpSpPr>
          <p:cNvPr id="13" name="组合 12">
            <a:extLst>
              <a:ext uri="{FF2B5EF4-FFF2-40B4-BE49-F238E27FC236}">
                <a16:creationId xmlns:a16="http://schemas.microsoft.com/office/drawing/2014/main" id="{D6651F39-8E26-47A6-A615-F178CFF6ADA2}"/>
              </a:ext>
            </a:extLst>
          </p:cNvPr>
          <p:cNvGrpSpPr/>
          <p:nvPr/>
        </p:nvGrpSpPr>
        <p:grpSpPr>
          <a:xfrm>
            <a:off x="4289656" y="1758582"/>
            <a:ext cx="3603812" cy="2070847"/>
            <a:chOff x="4289656" y="1758582"/>
            <a:chExt cx="3603812" cy="2070847"/>
          </a:xfrm>
        </p:grpSpPr>
        <p:sp>
          <p:nvSpPr>
            <p:cNvPr id="6" name="矩形: 圆角 5">
              <a:extLst>
                <a:ext uri="{FF2B5EF4-FFF2-40B4-BE49-F238E27FC236}">
                  <a16:creationId xmlns:a16="http://schemas.microsoft.com/office/drawing/2014/main" id="{CB06C2F2-B1AE-470A-BD5E-BD4FF4950084}"/>
                </a:ext>
              </a:extLst>
            </p:cNvPr>
            <p:cNvSpPr/>
            <p:nvPr/>
          </p:nvSpPr>
          <p:spPr>
            <a:xfrm>
              <a:off x="4289656" y="1758582"/>
              <a:ext cx="3603812" cy="2070847"/>
            </a:xfrm>
            <a:prstGeom prst="roundRect">
              <a:avLst>
                <a:gd name="adj" fmla="val 714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latin typeface="苹方 中等" panose="020B0400000000000000" pitchFamily="34" charset="-122"/>
                <a:ea typeface="苹方 中等" panose="020B0400000000000000" pitchFamily="34" charset="-122"/>
              </a:endParaRPr>
            </a:p>
          </p:txBody>
        </p:sp>
        <p:grpSp>
          <p:nvGrpSpPr>
            <p:cNvPr id="2" name="组合 1">
              <a:extLst>
                <a:ext uri="{FF2B5EF4-FFF2-40B4-BE49-F238E27FC236}">
                  <a16:creationId xmlns:a16="http://schemas.microsoft.com/office/drawing/2014/main" id="{73941FFA-A1DB-458E-9DE5-2BE5C3851833}"/>
                </a:ext>
              </a:extLst>
            </p:cNvPr>
            <p:cNvGrpSpPr/>
            <p:nvPr/>
          </p:nvGrpSpPr>
          <p:grpSpPr>
            <a:xfrm>
              <a:off x="5068376" y="2297645"/>
              <a:ext cx="1893468" cy="1447125"/>
              <a:chOff x="1160948" y="2318066"/>
              <a:chExt cx="1893468" cy="1447125"/>
            </a:xfrm>
          </p:grpSpPr>
          <p:sp>
            <p:nvSpPr>
              <p:cNvPr id="4" name="文本框 3">
                <a:extLst>
                  <a:ext uri="{FF2B5EF4-FFF2-40B4-BE49-F238E27FC236}">
                    <a16:creationId xmlns:a16="http://schemas.microsoft.com/office/drawing/2014/main" id="{67A6E7CE-A12D-4056-805F-D656460D199E}"/>
                  </a:ext>
                </a:extLst>
              </p:cNvPr>
              <p:cNvSpPr txBox="1"/>
              <p:nvPr/>
            </p:nvSpPr>
            <p:spPr>
              <a:xfrm>
                <a:off x="1713985" y="3395859"/>
                <a:ext cx="787395" cy="369332"/>
              </a:xfrm>
              <a:prstGeom prst="rect">
                <a:avLst/>
              </a:prstGeom>
              <a:noFill/>
            </p:spPr>
            <p:txBody>
              <a:bodyPr wrap="none" rtlCol="0">
                <a:spAutoFit/>
              </a:bodyPr>
              <a:lstStyle/>
              <a:p>
                <a:pPr algn="ctr"/>
                <a:r>
                  <a:rPr lang="en-US" altLang="zh-CN" dirty="0">
                    <a:solidFill>
                      <a:schemeClr val="tx1"/>
                    </a:solidFill>
                    <a:latin typeface="Arial" panose="020B0604020202020204" pitchFamily="34" charset="0"/>
                    <a:ea typeface="苹方 中等" panose="020B0400000000000000" pitchFamily="34" charset="-122"/>
                    <a:cs typeface="Arial" panose="020B0604020202020204" pitchFamily="34" charset="0"/>
                  </a:rPr>
                  <a:t>BM25</a:t>
                </a:r>
              </a:p>
            </p:txBody>
          </p:sp>
          <p:sp>
            <p:nvSpPr>
              <p:cNvPr id="19" name="文本框 18">
                <a:extLst>
                  <a:ext uri="{FF2B5EF4-FFF2-40B4-BE49-F238E27FC236}">
                    <a16:creationId xmlns:a16="http://schemas.microsoft.com/office/drawing/2014/main" id="{F46E0F75-8212-4C57-BDB7-FA6714DE0AE4}"/>
                  </a:ext>
                </a:extLst>
              </p:cNvPr>
              <p:cNvSpPr txBox="1"/>
              <p:nvPr/>
            </p:nvSpPr>
            <p:spPr>
              <a:xfrm>
                <a:off x="1160948" y="2318066"/>
                <a:ext cx="1893468" cy="830997"/>
              </a:xfrm>
              <a:prstGeom prst="rect">
                <a:avLst/>
              </a:prstGeom>
              <a:noFill/>
              <a:effectLst>
                <a:softEdge rad="31750"/>
              </a:effectLst>
            </p:spPr>
            <p:txBody>
              <a:bodyPr wrap="none" rtlCol="0">
                <a:spAutoFit/>
              </a:bodyPr>
              <a:lstStyle/>
              <a:p>
                <a:pPr algn="ctr"/>
                <a:r>
                  <a:rPr lang="en-US" altLang="zh-CN" sz="4800" i="1" dirty="0">
                    <a:solidFill>
                      <a:schemeClr val="tx1"/>
                    </a:solidFill>
                    <a:effectLst>
                      <a:outerShdw blurRad="38100" dist="38100" dir="2700000" algn="tl">
                        <a:srgbClr val="000000">
                          <a:alpha val="43137"/>
                        </a:srgbClr>
                      </a:outerShdw>
                    </a:effectLst>
                    <a:latin typeface="苹方 中等" panose="020B0400000000000000" pitchFamily="34" charset="-122"/>
                    <a:ea typeface="苹方 中等" panose="020B0400000000000000" pitchFamily="34" charset="-122"/>
                  </a:rPr>
                  <a:t>BM25</a:t>
                </a:r>
                <a:endParaRPr lang="en-US" altLang="zh-CN" i="1" dirty="0">
                  <a:solidFill>
                    <a:schemeClr val="tx1"/>
                  </a:solidFill>
                  <a:effectLst>
                    <a:outerShdw blurRad="38100" dist="38100" dir="2700000" algn="tl">
                      <a:srgbClr val="000000">
                        <a:alpha val="43137"/>
                      </a:srgbClr>
                    </a:outerShdw>
                  </a:effectLst>
                  <a:latin typeface="苹方 中等" panose="020B0400000000000000" pitchFamily="34" charset="-122"/>
                  <a:ea typeface="苹方 中等" panose="020B0400000000000000" pitchFamily="34" charset="-122"/>
                </a:endParaRPr>
              </a:p>
            </p:txBody>
          </p:sp>
        </p:grpSp>
      </p:grpSp>
      <p:grpSp>
        <p:nvGrpSpPr>
          <p:cNvPr id="15" name="组合 14">
            <a:extLst>
              <a:ext uri="{FF2B5EF4-FFF2-40B4-BE49-F238E27FC236}">
                <a16:creationId xmlns:a16="http://schemas.microsoft.com/office/drawing/2014/main" id="{EB6AE6E3-4BAA-416E-B665-CA91887BC969}"/>
              </a:ext>
            </a:extLst>
          </p:cNvPr>
          <p:cNvGrpSpPr/>
          <p:nvPr/>
        </p:nvGrpSpPr>
        <p:grpSpPr>
          <a:xfrm>
            <a:off x="8139644" y="1758583"/>
            <a:ext cx="3603812" cy="2070847"/>
            <a:chOff x="8139644" y="1758583"/>
            <a:chExt cx="3603812" cy="2070847"/>
          </a:xfrm>
        </p:grpSpPr>
        <p:sp>
          <p:nvSpPr>
            <p:cNvPr id="32" name="矩形: 圆角 31">
              <a:extLst>
                <a:ext uri="{FF2B5EF4-FFF2-40B4-BE49-F238E27FC236}">
                  <a16:creationId xmlns:a16="http://schemas.microsoft.com/office/drawing/2014/main" id="{4964F7FF-3FEA-407A-9EB1-737556CE3B21}"/>
                </a:ext>
              </a:extLst>
            </p:cNvPr>
            <p:cNvSpPr/>
            <p:nvPr/>
          </p:nvSpPr>
          <p:spPr>
            <a:xfrm>
              <a:off x="8139644" y="1758583"/>
              <a:ext cx="3603812" cy="2070847"/>
            </a:xfrm>
            <a:prstGeom prst="roundRect">
              <a:avLst>
                <a:gd name="adj" fmla="val 714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latin typeface="苹方 中等" panose="020B0400000000000000" pitchFamily="34" charset="-122"/>
                <a:ea typeface="苹方 中等" panose="020B0400000000000000" pitchFamily="34" charset="-122"/>
              </a:endParaRPr>
            </a:p>
          </p:txBody>
        </p:sp>
        <p:grpSp>
          <p:nvGrpSpPr>
            <p:cNvPr id="9" name="组合 8">
              <a:extLst>
                <a:ext uri="{FF2B5EF4-FFF2-40B4-BE49-F238E27FC236}">
                  <a16:creationId xmlns:a16="http://schemas.microsoft.com/office/drawing/2014/main" id="{1155F0FD-7D10-4549-8D90-6CFC7FB42ED2}"/>
                </a:ext>
              </a:extLst>
            </p:cNvPr>
            <p:cNvGrpSpPr/>
            <p:nvPr/>
          </p:nvGrpSpPr>
          <p:grpSpPr>
            <a:xfrm>
              <a:off x="9237109" y="1823978"/>
              <a:ext cx="1432828" cy="1920792"/>
              <a:chOff x="5332347" y="1821180"/>
              <a:chExt cx="1432828" cy="1920792"/>
            </a:xfrm>
          </p:grpSpPr>
          <p:sp>
            <p:nvSpPr>
              <p:cNvPr id="8" name="文本框 7">
                <a:extLst>
                  <a:ext uri="{FF2B5EF4-FFF2-40B4-BE49-F238E27FC236}">
                    <a16:creationId xmlns:a16="http://schemas.microsoft.com/office/drawing/2014/main" id="{E92E0795-E49C-458E-AD09-18B11BC8338D}"/>
                  </a:ext>
                </a:extLst>
              </p:cNvPr>
              <p:cNvSpPr txBox="1"/>
              <p:nvPr/>
            </p:nvSpPr>
            <p:spPr>
              <a:xfrm>
                <a:off x="5332347" y="3372640"/>
                <a:ext cx="1432828" cy="369332"/>
              </a:xfrm>
              <a:prstGeom prst="rect">
                <a:avLst/>
              </a:prstGeom>
              <a:noFill/>
            </p:spPr>
            <p:txBody>
              <a:bodyPr wrap="none" rtlCol="0">
                <a:spAutoFit/>
              </a:bodyPr>
              <a:lstStyle/>
              <a:p>
                <a:pPr algn="ctr"/>
                <a:r>
                  <a:rPr lang="en-US" altLang="zh-CN" dirty="0">
                    <a:latin typeface="Arial" panose="020B0604020202020204" pitchFamily="34" charset="0"/>
                    <a:ea typeface="苹方 中等" panose="020B0400000000000000" pitchFamily="34" charset="-122"/>
                    <a:cs typeface="Arial" panose="020B0604020202020204" pitchFamily="34" charset="0"/>
                  </a:rPr>
                  <a:t>Transformer</a:t>
                </a:r>
              </a:p>
            </p:txBody>
          </p:sp>
          <p:pic>
            <p:nvPicPr>
              <p:cNvPr id="23" name="图片 22">
                <a:extLst>
                  <a:ext uri="{FF2B5EF4-FFF2-40B4-BE49-F238E27FC236}">
                    <a16:creationId xmlns:a16="http://schemas.microsoft.com/office/drawing/2014/main" id="{B77D9444-4AC1-43CF-AAC6-A83EE10150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0926" y="1821180"/>
                <a:ext cx="1147128" cy="1594464"/>
              </a:xfrm>
              <a:prstGeom prst="rect">
                <a:avLst/>
              </a:prstGeom>
            </p:spPr>
          </p:pic>
        </p:grpSp>
      </p:grpSp>
    </p:spTree>
    <p:extLst>
      <p:ext uri="{BB962C8B-B14F-4D97-AF65-F5344CB8AC3E}">
        <p14:creationId xmlns:p14="http://schemas.microsoft.com/office/powerpoint/2010/main" val="3504681426"/>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2">
            <a:extLst>
              <a:ext uri="{FF2B5EF4-FFF2-40B4-BE49-F238E27FC236}">
                <a16:creationId xmlns:a16="http://schemas.microsoft.com/office/drawing/2014/main" id="{DF2FE245-B2BC-4B9B-B835-4DD0BB852770}"/>
              </a:ext>
            </a:extLst>
          </p:cNvPr>
          <p:cNvSpPr txBox="1"/>
          <p:nvPr/>
        </p:nvSpPr>
        <p:spPr>
          <a:xfrm>
            <a:off x="1931541" y="167845"/>
            <a:ext cx="3801439" cy="523220"/>
          </a:xfrm>
          <a:prstGeom prst="rect">
            <a:avLst/>
          </a:prstGeom>
          <a:noFill/>
        </p:spPr>
        <p:txBody>
          <a:bodyPr wrap="square" rtlCol="0">
            <a:spAutoFit/>
          </a:bodyPr>
          <a:lstStyle/>
          <a:p>
            <a:pPr algn="ctr"/>
            <a:r>
              <a:rPr lang="en-US" altLang="zh-CN" sz="2800" b="1" dirty="0">
                <a:solidFill>
                  <a:srgbClr val="005DA2"/>
                </a:solidFill>
                <a:latin typeface="Arial" panose="020B0604020202020204" pitchFamily="34" charset="0"/>
                <a:ea typeface="微软雅黑" pitchFamily="34" charset="-122"/>
                <a:cs typeface="Arial" panose="020B0604020202020204" pitchFamily="34" charset="0"/>
              </a:rPr>
              <a:t>Research Questions</a:t>
            </a:r>
          </a:p>
        </p:txBody>
      </p:sp>
      <p:sp>
        <p:nvSpPr>
          <p:cNvPr id="5" name="文本框 20">
            <a:extLst>
              <a:ext uri="{FF2B5EF4-FFF2-40B4-BE49-F238E27FC236}">
                <a16:creationId xmlns:a16="http://schemas.microsoft.com/office/drawing/2014/main" id="{EBDE9CB4-6A67-4721-90E3-482DE96BF66E}"/>
              </a:ext>
            </a:extLst>
          </p:cNvPr>
          <p:cNvSpPr txBox="1"/>
          <p:nvPr/>
        </p:nvSpPr>
        <p:spPr>
          <a:xfrm flipH="1">
            <a:off x="4792526" y="1496239"/>
            <a:ext cx="2634433" cy="400110"/>
          </a:xfrm>
          <a:prstGeom prst="rect">
            <a:avLst/>
          </a:prstGeom>
          <a:noFill/>
          <a:ln w="9525">
            <a:noFill/>
            <a:miter/>
          </a:ln>
          <a:effectLst>
            <a:outerShdw sx="999" sy="999" algn="ctr" rotWithShape="0">
              <a:srgbClr val="000000"/>
            </a:outerShdw>
          </a:effectLst>
        </p:spPr>
        <p:txBody>
          <a:bodyPr wrap="square" anchor="t">
            <a:spAutoFit/>
          </a:bodyPr>
          <a:lstStyle/>
          <a:p>
            <a:pPr lvl="0"/>
            <a:r>
              <a:rPr lang="en-US" altLang="zh-CN" sz="2000" b="1" dirty="0">
                <a:latin typeface="Arial" panose="020B0604020202020204" pitchFamily="34" charset="0"/>
                <a:cs typeface="Arial" panose="020B0604020202020204" pitchFamily="34" charset="0"/>
              </a:rPr>
              <a:t>RQ1: Performance</a:t>
            </a:r>
            <a:endParaRPr lang="zh-CN" altLang="en-US" dirty="0">
              <a:solidFill>
                <a:schemeClr val="bg1"/>
              </a:solidFill>
              <a:latin typeface="Arial" panose="020B0604020202020204" pitchFamily="34" charset="0"/>
              <a:ea typeface="微软雅黑 Light" panose="020B0502040204020203" pitchFamily="34" charset="-122"/>
              <a:cs typeface="Arial" panose="020B0604020202020204" pitchFamily="34" charset="0"/>
              <a:sym typeface="Arial" panose="020B0604020202020204" pitchFamily="34" charset="0"/>
            </a:endParaRPr>
          </a:p>
        </p:txBody>
      </p:sp>
      <p:sp>
        <p:nvSpPr>
          <p:cNvPr id="6" name="椭圆 5">
            <a:extLst>
              <a:ext uri="{FF2B5EF4-FFF2-40B4-BE49-F238E27FC236}">
                <a16:creationId xmlns:a16="http://schemas.microsoft.com/office/drawing/2014/main" id="{8DA5598A-2D6B-4FC5-93A0-D3F5F34B08FA}"/>
              </a:ext>
            </a:extLst>
          </p:cNvPr>
          <p:cNvSpPr/>
          <p:nvPr/>
        </p:nvSpPr>
        <p:spPr>
          <a:xfrm>
            <a:off x="4435966" y="2469187"/>
            <a:ext cx="2879597" cy="2879596"/>
          </a:xfrm>
          <a:prstGeom prst="ellipse">
            <a:avLst/>
          </a:prstGeom>
          <a:noFill/>
          <a:ln w="19050">
            <a:solidFill>
              <a:srgbClr val="005D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8" name="椭圆 7">
            <a:extLst>
              <a:ext uri="{FF2B5EF4-FFF2-40B4-BE49-F238E27FC236}">
                <a16:creationId xmlns:a16="http://schemas.microsoft.com/office/drawing/2014/main" id="{BBA93A58-5392-49B1-A648-81C3A757D99B}"/>
              </a:ext>
            </a:extLst>
          </p:cNvPr>
          <p:cNvSpPr/>
          <p:nvPr/>
        </p:nvSpPr>
        <p:spPr>
          <a:xfrm>
            <a:off x="5474760" y="1998451"/>
            <a:ext cx="802007" cy="800783"/>
          </a:xfrm>
          <a:prstGeom prst="ellipse">
            <a:avLst/>
          </a:prstGeom>
          <a:solidFill>
            <a:schemeClr val="bg1"/>
          </a:solidFill>
          <a:ln w="34925">
            <a:solidFill>
              <a:srgbClr val="FFC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10" name="椭圆 9">
            <a:extLst>
              <a:ext uri="{FF2B5EF4-FFF2-40B4-BE49-F238E27FC236}">
                <a16:creationId xmlns:a16="http://schemas.microsoft.com/office/drawing/2014/main" id="{323EA95D-79FD-469A-97D0-8423B7D0FA1F}"/>
              </a:ext>
            </a:extLst>
          </p:cNvPr>
          <p:cNvSpPr/>
          <p:nvPr/>
        </p:nvSpPr>
        <p:spPr>
          <a:xfrm>
            <a:off x="3965147" y="4014627"/>
            <a:ext cx="911299" cy="911299"/>
          </a:xfrm>
          <a:prstGeom prst="ellipse">
            <a:avLst/>
          </a:prstGeom>
          <a:solidFill>
            <a:schemeClr val="bg1"/>
          </a:solidFill>
          <a:ln w="34925">
            <a:solidFill>
              <a:srgbClr val="FFC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Light" panose="020B0502040204020203" pitchFamily="34" charset="-122"/>
              <a:ea typeface="微软雅黑 Light" panose="020B0502040204020203" pitchFamily="34" charset="-122"/>
            </a:endParaRPr>
          </a:p>
        </p:txBody>
      </p:sp>
      <p:sp>
        <p:nvSpPr>
          <p:cNvPr id="11" name="椭圆 10">
            <a:extLst>
              <a:ext uri="{FF2B5EF4-FFF2-40B4-BE49-F238E27FC236}">
                <a16:creationId xmlns:a16="http://schemas.microsoft.com/office/drawing/2014/main" id="{CC71B129-20D6-4186-8EC4-2A8DEF1AA722}"/>
              </a:ext>
            </a:extLst>
          </p:cNvPr>
          <p:cNvSpPr/>
          <p:nvPr/>
        </p:nvSpPr>
        <p:spPr>
          <a:xfrm>
            <a:off x="4983641" y="3020306"/>
            <a:ext cx="1784822" cy="1784822"/>
          </a:xfrm>
          <a:prstGeom prst="ellipse">
            <a:avLst/>
          </a:prstGeom>
          <a:solidFill>
            <a:srgbClr val="005DA2"/>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Light" panose="020B0502040204020203" pitchFamily="34" charset="-122"/>
              <a:ea typeface="微软雅黑 Light" panose="020B0502040204020203" pitchFamily="34" charset="-122"/>
            </a:endParaRPr>
          </a:p>
        </p:txBody>
      </p:sp>
      <p:sp>
        <p:nvSpPr>
          <p:cNvPr id="12" name="文本框 11">
            <a:extLst>
              <a:ext uri="{FF2B5EF4-FFF2-40B4-BE49-F238E27FC236}">
                <a16:creationId xmlns:a16="http://schemas.microsoft.com/office/drawing/2014/main" id="{685F7770-9EF0-49F6-B45F-1B42DE4AF8C9}"/>
              </a:ext>
            </a:extLst>
          </p:cNvPr>
          <p:cNvSpPr txBox="1"/>
          <p:nvPr/>
        </p:nvSpPr>
        <p:spPr>
          <a:xfrm flipH="1">
            <a:off x="4957232" y="3426757"/>
            <a:ext cx="1810082" cy="954107"/>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b="1" dirty="0">
                <a:solidFill>
                  <a:schemeClr val="bg1"/>
                </a:solidFill>
                <a:latin typeface="LinBiolinumTI"/>
                <a:ea typeface="微软雅黑 Light" panose="020B0502040204020203" pitchFamily="34" charset="-122"/>
                <a:sym typeface="Arial" panose="020B0604020202020204" pitchFamily="34" charset="0"/>
              </a:rPr>
              <a:t>Research Questions</a:t>
            </a:r>
          </a:p>
        </p:txBody>
      </p:sp>
      <p:sp>
        <p:nvSpPr>
          <p:cNvPr id="13" name="椭圆 12">
            <a:extLst>
              <a:ext uri="{FF2B5EF4-FFF2-40B4-BE49-F238E27FC236}">
                <a16:creationId xmlns:a16="http://schemas.microsoft.com/office/drawing/2014/main" id="{F633D59A-3008-4D94-A7B0-97678CA4CF25}"/>
              </a:ext>
            </a:extLst>
          </p:cNvPr>
          <p:cNvSpPr/>
          <p:nvPr/>
        </p:nvSpPr>
        <p:spPr>
          <a:xfrm>
            <a:off x="6848100" y="4049776"/>
            <a:ext cx="841000" cy="841000"/>
          </a:xfrm>
          <a:prstGeom prst="ellipse">
            <a:avLst/>
          </a:prstGeom>
          <a:solidFill>
            <a:schemeClr val="bg1"/>
          </a:solidFill>
          <a:ln w="34925">
            <a:solidFill>
              <a:srgbClr val="FFC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Light" panose="020B0502040204020203" pitchFamily="34" charset="-122"/>
              <a:ea typeface="微软雅黑 Light" panose="020B0502040204020203" pitchFamily="34" charset="-122"/>
            </a:endParaRPr>
          </a:p>
        </p:txBody>
      </p:sp>
      <p:sp>
        <p:nvSpPr>
          <p:cNvPr id="18" name="文本框 17">
            <a:extLst>
              <a:ext uri="{FF2B5EF4-FFF2-40B4-BE49-F238E27FC236}">
                <a16:creationId xmlns:a16="http://schemas.microsoft.com/office/drawing/2014/main" id="{096567D0-E7E9-496D-B11F-028D284DB3CF}"/>
              </a:ext>
            </a:extLst>
          </p:cNvPr>
          <p:cNvSpPr txBox="1"/>
          <p:nvPr/>
        </p:nvSpPr>
        <p:spPr>
          <a:xfrm>
            <a:off x="1526030" y="4197726"/>
            <a:ext cx="2291388" cy="707886"/>
          </a:xfrm>
          <a:prstGeom prst="rect">
            <a:avLst/>
          </a:prstGeom>
          <a:noFill/>
        </p:spPr>
        <p:txBody>
          <a:bodyPr wrap="square" rtlCol="0">
            <a:spAutoFit/>
          </a:bodyPr>
          <a:lstStyle/>
          <a:p>
            <a:r>
              <a:rPr lang="en-US" altLang="zh-CN" sz="2000" b="1" dirty="0">
                <a:latin typeface="Arial" panose="020B0604020202020204" pitchFamily="34" charset="0"/>
                <a:cs typeface="Arial" panose="020B0604020202020204" pitchFamily="34" charset="0"/>
              </a:rPr>
              <a:t>RQ2: Different input modalities</a:t>
            </a:r>
            <a:endParaRPr lang="zh-CN" altLang="en-US" sz="2000" b="1" dirty="0">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49411AC6-11F0-42F8-82F2-67BA6D2CB3F0}"/>
              </a:ext>
            </a:extLst>
          </p:cNvPr>
          <p:cNvSpPr txBox="1"/>
          <p:nvPr/>
        </p:nvSpPr>
        <p:spPr>
          <a:xfrm>
            <a:off x="7836829" y="4270220"/>
            <a:ext cx="4474708" cy="400110"/>
          </a:xfrm>
          <a:prstGeom prst="rect">
            <a:avLst/>
          </a:prstGeom>
          <a:noFill/>
        </p:spPr>
        <p:txBody>
          <a:bodyPr wrap="square" rtlCol="0">
            <a:spAutoFit/>
          </a:bodyPr>
          <a:lstStyle/>
          <a:p>
            <a:r>
              <a:rPr lang="en-US" altLang="zh-CN" sz="2000" b="1" dirty="0">
                <a:latin typeface="Arial" panose="020B0604020202020204" pitchFamily="34" charset="0"/>
                <a:cs typeface="Arial" panose="020B0604020202020204" pitchFamily="34" charset="0"/>
              </a:rPr>
              <a:t>RQ3: Human study</a:t>
            </a:r>
            <a:endParaRPr lang="zh-CN" altLang="en-US" sz="2000" b="1" dirty="0">
              <a:latin typeface="Arial" panose="020B0604020202020204" pitchFamily="34" charset="0"/>
              <a:cs typeface="Arial" panose="020B0604020202020204" pitchFamily="34" charset="0"/>
            </a:endParaRPr>
          </a:p>
        </p:txBody>
      </p:sp>
      <p:pic>
        <p:nvPicPr>
          <p:cNvPr id="27" name="图形 26">
            <a:extLst>
              <a:ext uri="{FF2B5EF4-FFF2-40B4-BE49-F238E27FC236}">
                <a16:creationId xmlns:a16="http://schemas.microsoft.com/office/drawing/2014/main" id="{6309735A-6F64-490E-B7BF-CBE95770EC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6417" y="2171908"/>
            <a:ext cx="478691" cy="453870"/>
          </a:xfrm>
          <a:prstGeom prst="rect">
            <a:avLst/>
          </a:prstGeom>
        </p:spPr>
      </p:pic>
      <p:pic>
        <p:nvPicPr>
          <p:cNvPr id="31" name="图形 30">
            <a:extLst>
              <a:ext uri="{FF2B5EF4-FFF2-40B4-BE49-F238E27FC236}">
                <a16:creationId xmlns:a16="http://schemas.microsoft.com/office/drawing/2014/main" id="{42144543-1F36-412B-B47D-47B7FA1AB5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68523" y="4197726"/>
            <a:ext cx="545098" cy="545098"/>
          </a:xfrm>
          <a:prstGeom prst="rect">
            <a:avLst/>
          </a:prstGeom>
        </p:spPr>
      </p:pic>
      <p:pic>
        <p:nvPicPr>
          <p:cNvPr id="33" name="图形 32">
            <a:extLst>
              <a:ext uri="{FF2B5EF4-FFF2-40B4-BE49-F238E27FC236}">
                <a16:creationId xmlns:a16="http://schemas.microsoft.com/office/drawing/2014/main" id="{18643B07-9A4D-4E20-8289-7DC4BE3420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18519" y="4183386"/>
            <a:ext cx="591107" cy="591107"/>
          </a:xfrm>
          <a:prstGeom prst="rect">
            <a:avLst/>
          </a:prstGeom>
        </p:spPr>
      </p:pic>
    </p:spTree>
    <p:extLst>
      <p:ext uri="{BB962C8B-B14F-4D97-AF65-F5344CB8AC3E}">
        <p14:creationId xmlns:p14="http://schemas.microsoft.com/office/powerpoint/2010/main" val="2709229507"/>
      </p:ext>
    </p:extLst>
  </p:cSld>
  <p:clrMapOvr>
    <a:masterClrMapping/>
  </p:clrMapOvr>
  <p:transition spd="slow" advClick="0" advTm="0">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6797</TotalTime>
  <Words>3025</Words>
  <Application>Microsoft Office PowerPoint</Application>
  <PresentationFormat>宽屏</PresentationFormat>
  <Paragraphs>281</Paragraphs>
  <Slides>16</Slides>
  <Notes>16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16</vt:i4>
      </vt:variant>
    </vt:vector>
  </HeadingPairs>
  <TitlesOfParts>
    <vt:vector size="29" baseType="lpstr">
      <vt:lpstr>Arial Unicode MS</vt:lpstr>
      <vt:lpstr>LinBiolinumTI</vt:lpstr>
      <vt:lpstr>等线</vt:lpstr>
      <vt:lpstr>等线 Light</vt:lpstr>
      <vt:lpstr>苹方 粗体</vt:lpstr>
      <vt:lpstr>苹方 中等</vt:lpstr>
      <vt:lpstr>微软雅黑</vt:lpstr>
      <vt:lpstr>微软雅黑 Light</vt:lpstr>
      <vt:lpstr>Arial</vt:lpstr>
      <vt:lpstr>Arial Rounded MT Bold</vt:lpstr>
      <vt:lpstr>Blackadder ITC</vt:lpstr>
      <vt:lpstr>tahoma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Background motivation DataSet Empirical？ Approach Evaluation Tool Summary</dc:title>
  <dc:creator>dessert</dc:creator>
  <cp:lastModifiedBy>dessert</cp:lastModifiedBy>
  <cp:revision>21</cp:revision>
  <dcterms:created xsi:type="dcterms:W3CDTF">2022-01-01T07:30:22Z</dcterms:created>
  <dcterms:modified xsi:type="dcterms:W3CDTF">2022-01-16T16:08:35Z</dcterms:modified>
</cp:coreProperties>
</file>